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26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4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79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0" r:id="rId54"/>
    <p:sldId id="311" r:id="rId55"/>
    <p:sldId id="309" r:id="rId56"/>
    <p:sldId id="312" r:id="rId57"/>
    <p:sldId id="313" r:id="rId58"/>
    <p:sldId id="314" r:id="rId59"/>
    <p:sldId id="315" r:id="rId60"/>
    <p:sldId id="317" r:id="rId61"/>
    <p:sldId id="318" r:id="rId62"/>
    <p:sldId id="319" r:id="rId63"/>
    <p:sldId id="320" r:id="rId64"/>
    <p:sldId id="321" r:id="rId65"/>
    <p:sldId id="323" r:id="rId66"/>
    <p:sldId id="324" r:id="rId67"/>
    <p:sldId id="32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208"/>
  </p:normalViewPr>
  <p:slideViewPr>
    <p:cSldViewPr snapToGrid="0">
      <p:cViewPr varScale="1">
        <p:scale>
          <a:sx n="123" d="100"/>
          <a:sy n="123" d="100"/>
        </p:scale>
        <p:origin x="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D2C4C-860E-FF6C-7534-879BB0CA2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62EB6C-7438-BAB4-8242-EEC98BD19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E6EDC-EE93-DBB8-CCD4-587A87BA8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F935A-CC30-EEDB-509C-48931862C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04716-1599-B835-FD38-2E4D0C17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89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90C18-D1DF-2B0B-D2C0-0458E310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9A33B3-65EB-E604-6A39-7DF37A0BB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BC096-D8F9-FF3D-FFBA-40D9561B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DAED1-1219-32A0-5BF3-9A8ED3BC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6AF4D-9D37-704B-50D0-F0733A14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4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CC2D8F-BC87-C35B-E81C-D9C5ED3C1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C14B5E-F141-81E8-EC66-0782B48E8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1E8E2-2453-1754-1E1C-B317191B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6B45D-45C3-74C8-DF0B-ADACA5D6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3022A-50D9-1AE7-9351-9E79A4A55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82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CC7BD-9B9C-81DA-DB66-D5B9C72E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9EC16-8501-4A5F-E280-C71B2A416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9F841-0EB7-2AE8-F0F0-7543BE73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8C763-6823-CFBE-CEDD-F3D14CC2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8B44A-3428-7DA4-55AE-E65FDD70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44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E0A88-EC3B-FCE7-942C-96E9F44BE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644EC-8A4F-9704-1614-F3A808A6F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5A51D-01F3-6FBC-77F7-DFFD21A5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3BD15-7E86-13B9-552E-948C149E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02F17-A414-CF7C-4D7C-5268A4AB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32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9E51D-57FC-7225-4BFA-7C51EEA7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BC5C-1E46-72F8-67D8-3B3EDCA24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14F7E-2FFE-D594-0B58-27888E1F3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CEFE4-6150-CB39-A621-83CDBACF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1BD5E-FB18-89C2-BAC5-18196E1C9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F18AB-A16C-E79F-5775-1D928B938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60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AE13-E384-946F-CD38-044C91824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C3ED4-CEE5-539B-2943-4A65D1DCC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65495-B73A-1E11-32A9-F0584E15C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8880D-F1F9-72DC-0705-1B8E2BEF8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79AB25-D919-08BC-3458-1A6FD8F72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2A86AD-D2A2-6703-6406-3B64A3278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2/9/24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C3BB9-6A28-BFB2-48E2-3C3AD1566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534444-6963-890D-35DF-193E4C3FE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6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06CB0-B41C-C1D8-A1BE-629EF7A1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51E214-2401-463F-35D1-183C8FFAF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2/9/24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5D5CC7-605B-9CC7-CBC8-E62444084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717DE-6A87-6A31-0DBB-57526942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38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B996E-B67B-B4A7-3037-541135BD8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2/9/24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6A950-9486-2C31-FD05-4D6BADB48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7A9F1-FA21-EB85-CDF4-5180884FB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2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3890B-9FF4-8F5E-2306-106C584FF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3717D-8AA2-AE49-B712-8B2F395A7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70126-EA2C-E024-44B8-0448AAFCAA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4A426-6BC9-AC33-1389-B6D7C589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42AE6-5BE5-EAFA-A9C0-51DD6C8C9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70635-5312-D1ED-2A26-1C6BA21E6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35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8C78-A3B0-3B88-5AA2-BFD42BC0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660B2D-F1EC-0ED4-2BD5-B8409722BA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3FA8E-96FF-3BAB-DAF9-2F718B452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910CF-1D40-C5F9-4FF8-56414A106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9899-B441-1E44-8F94-8D2F1E038222}" type="datetimeFigureOut">
              <a:rPr lang="en-US" smtClean="0"/>
              <a:t>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9CB30-E249-6A17-06AB-8597635E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BFD07-BA25-8993-4FC7-1E9B261C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1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BB2C14-40A0-15D9-A383-AEB86C83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5199E-201A-B22B-4F25-A53C593F0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60D3A-BCD2-33D4-AF8F-47FC0D4E0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59899-B441-1E44-8F94-8D2F1E038222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FEDC8-B272-4128-5DDA-2071E53F8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60EAD-F5CF-E08A-4B67-9D769912A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54B14-C185-6C40-AC4F-655E893E9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13BC3-02F3-5D23-E04A-5770A85AB1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642: Week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CAC7F-62A3-2EE2-E90B-5A61912D03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Investment-Savings Liquidity-Money Model</a:t>
            </a:r>
          </a:p>
        </p:txBody>
      </p:sp>
    </p:spTree>
    <p:extLst>
      <p:ext uri="{BB962C8B-B14F-4D97-AF65-F5344CB8AC3E}">
        <p14:creationId xmlns:p14="http://schemas.microsoft.com/office/powerpoint/2010/main" val="270963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016-392D-D930-4F21-CF3D56BF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Microeconomics of Monopoly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First-order condition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Price elasticity of demand determines the amount of monopoly power and the markup</a:t>
                </a: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then the price will be set above the marginal costs </a:t>
                </a:r>
              </a:p>
              <a:p>
                <a:r>
                  <a:rPr lang="en-US" dirty="0"/>
                  <a:t>If price elasticity of demand is very elastic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very high, then any markup will be very small and price will be near MC</a:t>
                </a:r>
              </a:p>
              <a:p>
                <a:pPr lvl="1"/>
                <a:r>
                  <a:rPr lang="en-US" dirty="0"/>
                  <a:t>Note: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/>
                  <a:t>, then the firm has no market setting power and we are at perfect competition</a:t>
                </a:r>
              </a:p>
              <a:p>
                <a:r>
                  <a:rPr lang="en-US" dirty="0"/>
                  <a:t>If price elasticity of demand is very inelastic</a:t>
                </a:r>
              </a:p>
              <a:p>
                <a:pPr lvl="1"/>
                <a:r>
                  <a:rPr lang="en-US" dirty="0"/>
                  <a:t>The firm has more power to set the price and the mark-up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2605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016-392D-D930-4F21-CF3D56BF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Microeconomics of Monopoly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Relatively inelastic price elasticity</a:t>
                </a:r>
                <a:br>
                  <a:rPr lang="en-US" dirty="0"/>
                </a:br>
                <a:r>
                  <a:rPr lang="en-US" dirty="0"/>
                  <a:t>of demand</a:t>
                </a:r>
              </a:p>
              <a:p>
                <a:r>
                  <a:rPr lang="en-US" dirty="0"/>
                  <a:t>Firms have more price setting </a:t>
                </a:r>
                <a:br>
                  <a:rPr lang="en-US" dirty="0"/>
                </a:br>
                <a:r>
                  <a:rPr lang="en-US" dirty="0"/>
                  <a:t>power</a:t>
                </a:r>
              </a:p>
              <a:p>
                <a:r>
                  <a:rPr lang="en-US" dirty="0"/>
                  <a:t>Firms will have a larger markup</a:t>
                </a:r>
                <a:br>
                  <a:rPr lang="en-US" dirty="0"/>
                </a:br>
                <a:r>
                  <a:rPr lang="en-US" dirty="0"/>
                  <a:t>over marginal costs at the </a:t>
                </a:r>
                <a:br>
                  <a:rPr lang="en-US" dirty="0"/>
                </a:br>
                <a:r>
                  <a:rPr lang="en-US" dirty="0"/>
                  <a:t>economic profit maximization </a:t>
                </a:r>
                <a:br>
                  <a:rPr lang="en-US" dirty="0"/>
                </a:br>
                <a:r>
                  <a:rPr lang="en-US" dirty="0"/>
                  <a:t>point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firm has to lower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 lot to</a:t>
                </a:r>
                <a:br>
                  <a:rPr lang="en-US" dirty="0"/>
                </a:br>
                <a:r>
                  <a:rPr lang="en-US" dirty="0"/>
                  <a:t>sell more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firm can also provide lower</a:t>
                </a:r>
                <a:br>
                  <a:rPr lang="en-US" dirty="0"/>
                </a:br>
                <a:r>
                  <a:rPr lang="en-US" dirty="0"/>
                  <a:t>quality products at a high markup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CE9A817-1008-CD79-AEBB-FFC2092A0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143" y="1480456"/>
            <a:ext cx="6204857" cy="537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7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016-392D-D930-4F21-CF3D56BF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Microeconomics of Monopoly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Relatively elastic price elasticity</a:t>
                </a:r>
                <a:br>
                  <a:rPr lang="en-US" dirty="0"/>
                </a:br>
                <a:r>
                  <a:rPr lang="en-US" dirty="0"/>
                  <a:t>of demand</a:t>
                </a:r>
              </a:p>
              <a:p>
                <a:r>
                  <a:rPr lang="en-US" dirty="0"/>
                  <a:t>Firms have less price setting power</a:t>
                </a:r>
              </a:p>
              <a:p>
                <a:r>
                  <a:rPr lang="en-US" dirty="0"/>
                  <a:t>If firms lower the price slightly,</a:t>
                </a:r>
                <a:br>
                  <a:rPr lang="en-US" dirty="0"/>
                </a:br>
                <a:r>
                  <a:rPr lang="en-US" dirty="0"/>
                  <a:t>then they will sell more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Firms will have a smaller markup</a:t>
                </a:r>
                <a:br>
                  <a:rPr lang="en-US" dirty="0"/>
                </a:br>
                <a:r>
                  <a:rPr lang="en-US" dirty="0"/>
                  <a:t>over marginal costs at the </a:t>
                </a:r>
                <a:br>
                  <a:rPr lang="en-US" dirty="0"/>
                </a:br>
                <a:r>
                  <a:rPr lang="en-US" dirty="0"/>
                  <a:t>economic profit maximization </a:t>
                </a:r>
                <a:br>
                  <a:rPr lang="en-US" dirty="0"/>
                </a:br>
                <a:r>
                  <a:rPr lang="en-US" dirty="0"/>
                  <a:t>point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𝑀𝑅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 price elasticity of demand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approaches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76FF8E0-02D2-F30B-A2CC-2429F2F7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1536699"/>
            <a:ext cx="59817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7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FDDE-6142-C2E0-C29D-15F027C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Monopoly Power to RBC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8204"/>
              </a:xfrm>
            </p:spPr>
            <p:txBody>
              <a:bodyPr/>
              <a:lstStyle/>
              <a:p>
                <a:r>
                  <a:rPr lang="en-US" dirty="0"/>
                  <a:t>The Real Business Cycle Model assumes perfect competition, but we will modify it with monopoly power</a:t>
                </a:r>
              </a:p>
              <a:p>
                <a:r>
                  <a:rPr lang="en-US" dirty="0"/>
                  <a:t>Production Function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similar, but we’ll change our assumptions </a:t>
                </a:r>
              </a:p>
              <a:p>
                <a:pPr lvl="1"/>
                <a:r>
                  <a:rPr lang="en-US" dirty="0"/>
                  <a:t>The workers does not sell their labor to the representative firm</a:t>
                </a:r>
              </a:p>
              <a:p>
                <a:pPr lvl="1"/>
                <a:r>
                  <a:rPr lang="en-US" dirty="0"/>
                  <a:t>Each worker will own their own small firm like a self-employed</a:t>
                </a:r>
              </a:p>
              <a:p>
                <a:pPr lvl="1"/>
                <a:r>
                  <a:rPr lang="en-US" dirty="0"/>
                  <a:t>Each firm will produce slightly different goods, and this differentiation gives the firms market power</a:t>
                </a:r>
              </a:p>
              <a:p>
                <a:pPr lvl="1"/>
                <a:r>
                  <a:rPr lang="en-US" dirty="0"/>
                  <a:t>Each firm are symmetrical and face identical demand curves</a:t>
                </a:r>
              </a:p>
              <a:p>
                <a:pPr lvl="1"/>
                <a:r>
                  <a:rPr lang="en-US" dirty="0"/>
                  <a:t>Firms set price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: price is greater than marginal costs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8204"/>
              </a:xfrm>
              <a:blipFill>
                <a:blip r:embed="rId2"/>
                <a:stretch>
                  <a:fillRect l="-1086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851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FDDE-6142-C2E0-C29D-15F027C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Monopoly Power to RBC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8204"/>
              </a:xfrm>
            </p:spPr>
            <p:txBody>
              <a:bodyPr/>
              <a:lstStyle/>
              <a:p>
                <a:r>
                  <a:rPr lang="en-US" dirty="0"/>
                  <a:t>We’ll combine Labor-Leisure Trade-off and monopoly power</a:t>
                </a:r>
              </a:p>
              <a:p>
                <a:r>
                  <a:rPr lang="en-US" dirty="0"/>
                  <a:t>”How much does the producer need to be compensated to leave them exactly indifferent?”</a:t>
                </a:r>
              </a:p>
              <a:p>
                <a:pPr lvl="1"/>
                <a:r>
                  <a:rPr lang="en-US" dirty="0"/>
                  <a:t>What is the marginal costs where the worker is indifferent between one more unit of labor between leisure and consumption from supplying more labor?</a:t>
                </a:r>
              </a:p>
              <a:p>
                <a:pPr lvl="1"/>
                <a:r>
                  <a:rPr lang="en-US" dirty="0"/>
                  <a:t>It will be similar to the RBC Model except for one thing: the mark-up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This is similar to adding a tax on labor include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</m:oMath>
                </a14:m>
                <a:r>
                  <a:rPr lang="en-US" dirty="0"/>
                  <a:t> and it reduces supply of output and supply of labor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8204"/>
              </a:xfrm>
              <a:blipFill>
                <a:blip r:embed="rId2"/>
                <a:stretch>
                  <a:fillRect l="-1086" t="-2083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823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FDDE-6142-C2E0-C29D-15F027C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Monopoly Power to RBC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8204"/>
              </a:xfrm>
            </p:spPr>
            <p:txBody>
              <a:bodyPr/>
              <a:lstStyle/>
              <a:p>
                <a:r>
                  <a:rPr lang="en-US" dirty="0"/>
                  <a:t>Let’s construct our way to see this</a:t>
                </a:r>
              </a:p>
              <a:p>
                <a:r>
                  <a:rPr lang="en-US" dirty="0"/>
                  <a:t>One additional unit of output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One additional unit of labor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Supplying additional additional unit of labor to production reduces household utility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units of utility from reduced leisure</a:t>
                </a:r>
              </a:p>
              <a:p>
                <a:r>
                  <a:rPr lang="en-US" dirty="0"/>
                  <a:t>How much does the household need to receive to compensate for this disutility for supplying this additional unit?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Marginal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8204"/>
              </a:xfrm>
              <a:blipFill>
                <a:blip r:embed="rId2"/>
                <a:stretch>
                  <a:fillRect l="-1086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770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FDDE-6142-C2E0-C29D-15F027C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Monopoly Power to RBC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55086" cy="4858204"/>
              </a:xfrm>
            </p:spPr>
            <p:txBody>
              <a:bodyPr/>
              <a:lstStyle/>
              <a:p>
                <a:r>
                  <a:rPr lang="en-US" dirty="0"/>
                  <a:t>Using nominal marginal costs,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the price of the average good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ominal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Marginal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Costs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pricing rule: how does firm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set the price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It sets the price to marginal costs plus the mark-up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firms are symmetrical and have the same production function and face the same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, they all set the same price,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55086" cy="4858204"/>
              </a:xfrm>
              <a:blipFill>
                <a:blip r:embed="rId2"/>
                <a:stretch>
                  <a:fillRect l="-1063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297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7FDDE-6142-C2E0-C29D-15F027C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Monopoly Power to RBC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55086" cy="4858204"/>
              </a:xfrm>
            </p:spPr>
            <p:txBody>
              <a:bodyPr/>
              <a:lstStyle/>
              <a:p>
                <a:r>
                  <a:rPr lang="en-US" dirty="0"/>
                  <a:t>What does it mean?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Each worker is acting like a monopolist</a:t>
                </a:r>
              </a:p>
              <a:p>
                <a:pPr lvl="1"/>
                <a:r>
                  <a:rPr lang="en-US" dirty="0"/>
                  <a:t>They reduce their supply in order to maintain a higher price; reduce labor</a:t>
                </a:r>
              </a:p>
              <a:p>
                <a:r>
                  <a:rPr lang="en-US" dirty="0"/>
                  <a:t>Social consequence using the RBC Model</a:t>
                </a:r>
              </a:p>
              <a:p>
                <a:pPr lvl="1"/>
                <a:r>
                  <a:rPr lang="en-US" dirty="0"/>
                  <a:t>Shocks have similar effects</a:t>
                </a:r>
              </a:p>
              <a:p>
                <a:pPr lvl="1"/>
                <a:r>
                  <a:rPr lang="en-US" dirty="0"/>
                  <a:t>However, First Welfare Theorem no longer holds</a:t>
                </a:r>
              </a:p>
              <a:p>
                <a:pPr lvl="1"/>
                <a:r>
                  <a:rPr lang="en-US" dirty="0"/>
                  <a:t>If there is monopoly power, the value of additional consumption does make up for the loss of leisure and higher output and labor is desirable</a:t>
                </a:r>
              </a:p>
              <a:p>
                <a:pPr lvl="1"/>
                <a:r>
                  <a:rPr lang="en-US" dirty="0"/>
                  <a:t>A perfectly competitive market will have higher output and labor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85D9A5-F25A-81C8-1C92-93A4E364E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55086" cy="4858204"/>
              </a:xfrm>
              <a:blipFill>
                <a:blip r:embed="rId2"/>
                <a:stretch>
                  <a:fillRect l="-1063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034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ADFF-E4CA-C49C-A354-35287FE8F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Sticky Prices in RBC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FCD25-7ACA-544F-6703-33FE94D08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75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BE520-95E6-CE1D-DEDB-4704A21BB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Monopolists Want to Adjust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784DD6-61D2-7883-16AB-35D38D5D4B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2351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Let’s suppose the the </a:t>
                </a:r>
                <a:br>
                  <a:rPr lang="en-US" dirty="0"/>
                </a:br>
                <a:r>
                  <a:rPr lang="en-US" dirty="0"/>
                  <a:t>demand curve </a:t>
                </a:r>
                <a:br>
                  <a:rPr lang="en-US" dirty="0"/>
                </a:br>
                <a:r>
                  <a:rPr lang="en-US" dirty="0"/>
                  <a:t>monopolists face shifts </a:t>
                </a:r>
                <a:br>
                  <a:rPr lang="en-US" dirty="0"/>
                </a:br>
                <a:r>
                  <a:rPr lang="en-US" dirty="0"/>
                  <a:t>upward,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remains </a:t>
                </a:r>
                <a:br>
                  <a:rPr lang="en-US" dirty="0"/>
                </a:br>
                <a:r>
                  <a:rPr lang="en-US" dirty="0"/>
                  <a:t>constant</a:t>
                </a:r>
              </a:p>
              <a:p>
                <a:r>
                  <a:rPr lang="en-US" dirty="0"/>
                  <a:t>Monopolists will want a </a:t>
                </a:r>
                <a:br>
                  <a:rPr lang="en-US" dirty="0"/>
                </a:br>
                <a:r>
                  <a:rPr lang="en-US" dirty="0"/>
                  <a:t>proportional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that is proportional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Monopolists react by rising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𝑀𝐶</m:t>
                    </m:r>
                  </m:oMath>
                </a14:m>
                <a:r>
                  <a:rPr lang="en-US" dirty="0"/>
                  <a:t> rises</a:t>
                </a: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𝑀𝐶</m:t>
                    </m:r>
                  </m:oMath>
                </a14:m>
                <a:r>
                  <a:rPr lang="en-US" dirty="0"/>
                  <a:t> rises, they </a:t>
                </a:r>
                <a:br>
                  <a:rPr lang="en-US" dirty="0"/>
                </a:br>
                <a:r>
                  <a:rPr lang="en-US" dirty="0"/>
                  <a:t>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proportional</a:t>
                </a:r>
                <a:br>
                  <a:rPr lang="en-US" dirty="0"/>
                </a:br>
                <a:r>
                  <a:rPr lang="en-US" dirty="0"/>
                  <a:t>to maintain the mark-up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784DD6-61D2-7883-16AB-35D38D5D4B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23518"/>
              </a:xfrm>
              <a:blipFill>
                <a:blip r:embed="rId2"/>
                <a:stretch>
                  <a:fillRect l="-1086" t="-2828" b="-3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B033070-4DAB-CE16-1F0D-264A64B3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744" y="1277038"/>
            <a:ext cx="7149256" cy="55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4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B223-D7FF-A715-DBAF-BC4F2E06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C1AAF-D22C-6100-CB22-21FB9DAB7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 9 is available</a:t>
            </a:r>
          </a:p>
          <a:p>
            <a:r>
              <a:rPr lang="en-US" dirty="0"/>
              <a:t>Problem Set 3 is due Sunday 1/28/2024</a:t>
            </a:r>
          </a:p>
          <a:p>
            <a:r>
              <a:rPr lang="en-US" dirty="0"/>
              <a:t>Presentation Set 4 is next week 1/31/2024</a:t>
            </a:r>
          </a:p>
        </p:txBody>
      </p:sp>
    </p:spTree>
    <p:extLst>
      <p:ext uri="{BB962C8B-B14F-4D97-AF65-F5344CB8AC3E}">
        <p14:creationId xmlns:p14="http://schemas.microsoft.com/office/powerpoint/2010/main" val="2978244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9000-B635-582D-A7BD-00B457DC3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Monopolists Want to Adjust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CBF211-8CBF-674F-FE0B-8DEB74BB9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40143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demand rises, there are three effects from higher marginal costs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Diminishing marginal product of labor </a:t>
                </a:r>
              </a:p>
              <a:p>
                <a:pPr lvl="1"/>
                <a:r>
                  <a:rPr lang="en-US" dirty="0"/>
                  <a:t>Additional output is diminishing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,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Diminishing marginal utility of leisure </a:t>
                </a:r>
              </a:p>
              <a:p>
                <a:pPr lvl="1"/>
                <a:r>
                  <a:rPr lang="en-US" dirty="0"/>
                  <a:t>Additional units of labor reduces leisure but it increases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For example: a tired worker finds additional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unpleasant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Diminishing marginal utility of consumption </a:t>
                </a:r>
              </a:p>
              <a:p>
                <a:pPr lvl="1"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increases, income and consumption increase,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falls and places a lower value on each additional unit of consumption from working more</a:t>
                </a:r>
              </a:p>
              <a:p>
                <a:r>
                  <a:rPr lang="en-US" dirty="0"/>
                  <a:t>A freelancer that gets too much work will be tired want to raise prices</a:t>
                </a:r>
              </a:p>
              <a:p>
                <a:r>
                  <a:rPr lang="en-US" dirty="0"/>
                  <a:t>Conversely, a freelancer with little work will lower prices to get more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CBF211-8CBF-674F-FE0B-8DEB74BB9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40143" cy="5032376"/>
              </a:xfrm>
              <a:blipFill>
                <a:blip r:embed="rId2"/>
                <a:stretch>
                  <a:fillRect l="-1043" t="-2015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670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BE85-D893-BE92-C4AD-C288FEA83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Monopolists React to Sticky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69941-39D1-9C96-E94C-9EC7F015B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Sticky Prices</a:t>
            </a:r>
          </a:p>
          <a:p>
            <a:pPr lvl="1"/>
            <a:r>
              <a:rPr lang="en-US" dirty="0"/>
              <a:t>Prices set by firms before knowing what happens in the macroeconomy</a:t>
            </a:r>
          </a:p>
          <a:p>
            <a:pPr lvl="1"/>
            <a:r>
              <a:rPr lang="en-US" dirty="0"/>
              <a:t>Once a price is set it becomes inflexible</a:t>
            </a:r>
          </a:p>
          <a:p>
            <a:pPr lvl="1"/>
            <a:r>
              <a:rPr lang="en-US" dirty="0"/>
              <a:t>We add the assumption of sticky prices in the New Keynesian Model</a:t>
            </a:r>
          </a:p>
          <a:p>
            <a:r>
              <a:rPr lang="en-US" dirty="0"/>
              <a:t>Why would prices by “sticky”?</a:t>
            </a:r>
          </a:p>
          <a:p>
            <a:pPr lvl="1"/>
            <a:r>
              <a:rPr lang="en-US" dirty="0"/>
              <a:t>Rental contracts, service agreements, or union pay schedules</a:t>
            </a:r>
          </a:p>
          <a:p>
            <a:pPr lvl="1"/>
            <a:r>
              <a:rPr lang="en-US" dirty="0"/>
              <a:t>Costs for updating prices</a:t>
            </a:r>
          </a:p>
          <a:p>
            <a:pPr lvl="1"/>
            <a:r>
              <a:rPr lang="en-US" dirty="0"/>
              <a:t>It takes time for firms to realize macroeconomic conditions have changed</a:t>
            </a:r>
          </a:p>
          <a:p>
            <a:r>
              <a:rPr lang="en-US" dirty="0"/>
              <a:t>Sticky prices have major consequence</a:t>
            </a:r>
          </a:p>
        </p:txBody>
      </p:sp>
    </p:spTree>
    <p:extLst>
      <p:ext uri="{BB962C8B-B14F-4D97-AF65-F5344CB8AC3E}">
        <p14:creationId xmlns:p14="http://schemas.microsoft.com/office/powerpoint/2010/main" val="2958922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BE85-D893-BE92-C4AD-C288FEA83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Monopolists React to Sticky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F69941-39D1-9C96-E94C-9EC7F015B3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Suppose a change in the</a:t>
                </a:r>
                <a:br>
                  <a:rPr lang="en-US" dirty="0"/>
                </a:br>
                <a:r>
                  <a:rPr lang="en-US" dirty="0"/>
                  <a:t>demand curve</a:t>
                </a:r>
              </a:p>
              <a:p>
                <a:r>
                  <a:rPr lang="en-US" dirty="0"/>
                  <a:t>If prices are flexible, then</a:t>
                </a:r>
                <a:br>
                  <a:rPr lang="en-US" dirty="0"/>
                </a:br>
                <a:r>
                  <a:rPr lang="en-US" dirty="0"/>
                  <a:t>monopolists choose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and increase output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If prices are sticky, then</a:t>
                </a:r>
                <a:br>
                  <a:rPr lang="en-US" dirty="0"/>
                </a:br>
                <a:r>
                  <a:rPr lang="en-US" dirty="0"/>
                  <a:t>monopolist stay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and</a:t>
                </a:r>
                <a:br>
                  <a:rPr lang="en-US" dirty="0"/>
                </a:br>
                <a:r>
                  <a:rPr lang="en-US" dirty="0"/>
                  <a:t>increase output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Output increases more under</a:t>
                </a:r>
                <a:br>
                  <a:rPr lang="en-US" dirty="0"/>
                </a:br>
                <a:r>
                  <a:rPr lang="en-US" dirty="0"/>
                  <a:t>sticky prices</a:t>
                </a:r>
              </a:p>
              <a:p>
                <a:r>
                  <a:rPr lang="en-US" dirty="0"/>
                  <a:t>Under sticky, a monopolist </a:t>
                </a:r>
                <a:br>
                  <a:rPr lang="en-US" dirty="0"/>
                </a:br>
                <a:r>
                  <a:rPr lang="en-US" dirty="0"/>
                  <a:t>freelancer prices reacts to </a:t>
                </a:r>
                <a:br>
                  <a:rPr lang="en-US" dirty="0"/>
                </a:br>
                <a:r>
                  <a:rPr lang="en-US" dirty="0"/>
                  <a:t>demand by simply adjusting </a:t>
                </a:r>
                <a:br>
                  <a:rPr lang="en-US" dirty="0"/>
                </a:br>
                <a:r>
                  <a:rPr lang="en-US" dirty="0"/>
                  <a:t>how much he or she works</a:t>
                </a:r>
              </a:p>
              <a:p>
                <a:r>
                  <a:rPr lang="en-US" dirty="0"/>
                  <a:t>Even at higher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the freelancer</a:t>
                </a:r>
                <a:br>
                  <a:rPr lang="en-US" dirty="0"/>
                </a:br>
                <a:r>
                  <a:rPr lang="en-US" dirty="0"/>
                  <a:t>does not turn away work since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𝑀𝐶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F69941-39D1-9C96-E94C-9EC7F015B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724" t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865713-4BC7-3F80-098E-1DFFBCFCF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235" y="1225516"/>
            <a:ext cx="7094765" cy="563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00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A06B6-3F55-1A7E-7537-550A2BA63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IS-LM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83562-0533-5E13-C9FB-ABB2A36F8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58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23764-1145-9887-8242-7DB10EEC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Everything Together for the IS-LM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6A19A4-B418-541D-FD91-9841D04FA2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3440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Notice we have monopolists and we have sticky prices, so our First Welfare Theorem does not hold</a:t>
                </a:r>
              </a:p>
              <a:p>
                <a:r>
                  <a:rPr lang="en-US" dirty="0"/>
                  <a:t>A social planner would need to be careful how decisions fit together</a:t>
                </a:r>
              </a:p>
              <a:p>
                <a:r>
                  <a:rPr lang="en-US" dirty="0"/>
                  <a:t>We have 6 decisions to put together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Small firms set a price that will be sticky</a:t>
                </a:r>
              </a:p>
              <a:p>
                <a:pPr lvl="1"/>
                <a:r>
                  <a:rPr lang="en-US" dirty="0"/>
                  <a:t>They want to maximize economic profit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They don’t know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will be so they don’t know the exact price to set in order to maximize economic profit</a:t>
                </a:r>
              </a:p>
              <a:p>
                <a:pPr lvl="1"/>
                <a:r>
                  <a:rPr lang="en-US" dirty="0"/>
                  <a:t>Since all firms are symmetrical they all set price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set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government chooses a level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and other policies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6A19A4-B418-541D-FD91-9841D04FA2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34404"/>
              </a:xfrm>
              <a:blipFill>
                <a:blip r:embed="rId2"/>
                <a:stretch>
                  <a:fillRect l="-1206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370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23764-1145-9887-8242-7DB10EEC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Everything Together for the IS-LM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6A19A4-B418-541D-FD91-9841D04FA2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The Euler Equation satisfies the household consumption-saving decisions</a:t>
                </a:r>
              </a:p>
              <a:p>
                <a:pPr lvl="1"/>
                <a:r>
                  <a:rPr lang="en-US" dirty="0"/>
                  <a:t>Households maximize utility between two periods using Euler’s Equation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Each firm makes an investment decision or period 2</a:t>
                </a:r>
              </a:p>
              <a:p>
                <a:pPr lvl="1"/>
                <a:r>
                  <a:rPr lang="en-US" dirty="0"/>
                  <a:t>To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 period 2, </a:t>
                </a:r>
              </a:p>
              <a:p>
                <a:pPr lvl="1"/>
                <a:r>
                  <a:rPr lang="en-US" dirty="0"/>
                  <a:t>We get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Take the inverse: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dirty="0"/>
                  <a:t>It tells us that the level of investment is a function of real interest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the number of positive NPV project falls</a:t>
                </a:r>
              </a:p>
              <a:p>
                <a:pPr lvl="1"/>
                <a:r>
                  <a:rPr lang="en-US" b="1" dirty="0"/>
                  <a:t>Notice</a:t>
                </a:r>
                <a:r>
                  <a:rPr lang="en-US" dirty="0"/>
                  <a:t>: we describe saving and investment as separate decisions 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6A19A4-B418-541D-FD91-9841D04FA2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2267" b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985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23764-1145-9887-8242-7DB10EEC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Everything Together for the IS-LM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6A19A4-B418-541D-FD91-9841D04FA2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34404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5"/>
                </a:pPr>
                <a:r>
                  <a:rPr lang="en-US" dirty="0"/>
                  <a:t>Household decide how much money to hold</a:t>
                </a:r>
              </a:p>
              <a:p>
                <a:pPr lvl="1"/>
                <a:r>
                  <a:rPr lang="en-US" dirty="0"/>
                  <a:t>Real money demand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Money demand is driven by nominal interest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However, Investment decisions are driven by real interest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dirty="0"/>
                  <a:t>The government chooses a new level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in period 2</a:t>
                </a:r>
              </a:p>
              <a:p>
                <a:pPr lvl="1"/>
                <a:r>
                  <a:rPr lang="en-US" dirty="0"/>
                  <a:t>The price level in period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depends on the money supply in period 2</a:t>
                </a:r>
              </a:p>
              <a:p>
                <a:pPr lvl="1"/>
                <a:r>
                  <a:rPr lang="en-US" dirty="0"/>
                  <a:t>We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exogenous,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exogenous </a:t>
                </a:r>
              </a:p>
              <a:p>
                <a:pPr lvl="1"/>
                <a:r>
                  <a:rPr lang="en-US" dirty="0"/>
                  <a:t>Nominal and real interest rates play a role in our decisions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6A19A4-B418-541D-FD91-9841D04FA2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34404"/>
              </a:xfrm>
              <a:blipFill>
                <a:blip r:embed="rId2"/>
                <a:stretch>
                  <a:fillRect l="-1206" t="-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90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7219-FFEB-1633-57EB-9AA62C91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Clearing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9FA06-4B09-E9F4-41CB-593351620A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8200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have 4 markets that need to clear as a basis for our IS-LM Model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Market for goods in period 1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Market for goods in period 2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Market for labor 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Market for money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Goods in Period 1</a:t>
                </a:r>
              </a:p>
              <a:p>
                <a:pPr lvl="1"/>
                <a:r>
                  <a:rPr lang="en-US" dirty="0"/>
                  <a:t>Market clearing requires the GDP accounting equation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All investment becomes capital in period 2 in a closed economy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saving in a closed economy with no government</a:t>
                </a:r>
              </a:p>
              <a:p>
                <a:r>
                  <a:rPr lang="en-US" dirty="0"/>
                  <a:t>We impose savings equals investment, even though they are separate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9FA06-4B09-E9F4-41CB-593351620A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82004"/>
              </a:xfrm>
              <a:blipFill>
                <a:blip r:embed="rId2"/>
                <a:stretch>
                  <a:fillRect l="-1206" t="-2910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395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7219-FFEB-1633-57EB-9AA62C91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Clearing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9FA06-4B09-E9F4-41CB-593351620A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78887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Goods in Period 2</a:t>
                </a:r>
              </a:p>
              <a:p>
                <a:pPr lvl="1"/>
                <a:r>
                  <a:rPr lang="en-US" dirty="0"/>
                  <a:t>Given period 2 is the last period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all output is consumed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dirty="0"/>
                  <a:t>Labor</a:t>
                </a:r>
              </a:p>
              <a:p>
                <a:pPr lvl="1"/>
                <a:r>
                  <a:rPr lang="en-US" dirty="0"/>
                  <a:t>Workers run firms and work as much so they meet demand for their product</a:t>
                </a:r>
              </a:p>
              <a:p>
                <a:pPr lvl="1"/>
                <a:r>
                  <a:rPr lang="en-US" dirty="0"/>
                  <a:t>Our Production Function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meet demand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order to produce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workers supply the following units of labor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This differs from the RBC, and the worker is not optimizing how much to work</a:t>
                </a:r>
              </a:p>
              <a:p>
                <a:pPr lvl="1"/>
                <a:r>
                  <a:rPr lang="en-US" dirty="0"/>
                  <a:t>They supply labor until the demand for their product is met</a:t>
                </a:r>
              </a:p>
              <a:p>
                <a:pPr lvl="1"/>
                <a:r>
                  <a:rPr lang="en-US" dirty="0"/>
                  <a:t>Such that, we do not optimize using the MRS between leisure and consumption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Money Markets clear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9FA06-4B09-E9F4-41CB-593351620A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78887" cy="5032375"/>
              </a:xfrm>
              <a:blipFill>
                <a:blip r:embed="rId2"/>
                <a:stretch>
                  <a:fillRect l="-1069" t="-2267" r="-831" b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620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B4997-821F-99B3-647D-6CAA0FC91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IS-LM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EC40C3-C1CE-4161-6384-4ED15BB95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</p:spPr>
            <p:txBody>
              <a:bodyPr/>
              <a:lstStyle/>
              <a:p>
                <a:r>
                  <a:rPr lang="en-US" dirty="0"/>
                  <a:t>We have 4 market clearing conditions,</a:t>
                </a:r>
              </a:p>
              <a:p>
                <a:r>
                  <a:rPr lang="en-US" dirty="0"/>
                  <a:t>We will ignore the Labor clearing condition</a:t>
                </a: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responds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if we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then we can figure 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Investment=Saving (IS) Conditions</a:t>
                </a:r>
              </a:p>
              <a:p>
                <a:pPr lvl="1"/>
                <a:r>
                  <a:rPr lang="en-US" dirty="0"/>
                  <a:t>Use market clearing conditions for Goods in period 1 &amp; 2 and Euler’s Equation</a:t>
                </a:r>
              </a:p>
              <a:p>
                <a:pPr lvl="1"/>
                <a:r>
                  <a:rPr lang="en-US" dirty="0"/>
                  <a:t>This will be the basis of our Investment=Saving (IS) relationship</a:t>
                </a:r>
              </a:p>
              <a:p>
                <a:r>
                  <a:rPr lang="en-US" dirty="0"/>
                  <a:t>Liquidity=Money (LM) Conditions</a:t>
                </a:r>
              </a:p>
              <a:p>
                <a:pPr lvl="1"/>
                <a:r>
                  <a:rPr lang="en-US" dirty="0"/>
                  <a:t>We use market clearing conditions in the Money Market </a:t>
                </a:r>
              </a:p>
              <a:p>
                <a:pPr lvl="1"/>
                <a:r>
                  <a:rPr lang="en-US" dirty="0"/>
                  <a:t>Liquidity basically means money demand</a:t>
                </a:r>
              </a:p>
              <a:p>
                <a:r>
                  <a:rPr lang="en-US" dirty="0"/>
                  <a:t>The IS-LM Relationship will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These are two endogenous variables and we need both IS and LM to solve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EC40C3-C1CE-4161-6384-4ED15BB95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  <a:blipFill>
                <a:blip r:embed="rId2"/>
                <a:stretch>
                  <a:fillRect l="-94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666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6DA3-55B5-E033-F362-26AA22399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50610-DDDC-1170-E8BF-AFB8E9C75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Monopoly Power with RBC Model</a:t>
            </a:r>
          </a:p>
          <a:p>
            <a:r>
              <a:rPr lang="en-US" dirty="0"/>
              <a:t>Sticky Prices with RBC Model</a:t>
            </a:r>
          </a:p>
          <a:p>
            <a:r>
              <a:rPr lang="en-US" dirty="0"/>
              <a:t>IS-LM Model</a:t>
            </a:r>
          </a:p>
          <a:p>
            <a:r>
              <a:rPr lang="en-US" dirty="0"/>
              <a:t>Shocks</a:t>
            </a:r>
          </a:p>
          <a:p>
            <a:r>
              <a:rPr lang="en-US" dirty="0"/>
              <a:t>Partially Sticky Prices</a:t>
            </a:r>
          </a:p>
          <a:p>
            <a:r>
              <a:rPr lang="en-US" dirty="0"/>
              <a:t>Adding the Phillips Curve</a:t>
            </a:r>
          </a:p>
        </p:txBody>
      </p:sp>
    </p:spTree>
    <p:extLst>
      <p:ext uri="{BB962C8B-B14F-4D97-AF65-F5344CB8AC3E}">
        <p14:creationId xmlns:p14="http://schemas.microsoft.com/office/powerpoint/2010/main" val="1273820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DCAB-2AD0-0520-F663-CB90D536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B3069-FF3F-C447-6C64-FE221B601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Key: The Investment=Saving (IS) relationship imposes a negative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It is a downward sloping curve, aggregate demand decreases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To derive this relationship: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We’ll start with Euler’s Equation to determine the amount of consumption between period 1 and period 2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Use the Market Clearing Conditions for Period 1 and Period 2</a:t>
                </a:r>
              </a:p>
              <a:p>
                <a:pPr lvl="1"/>
                <a:r>
                  <a:rPr lang="en-US" dirty="0"/>
                  <a:t>Period 1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Period 2 Condition: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Replace in Euler’s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B3069-FF3F-C447-6C64-FE221B601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648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DCAB-2AD0-0520-F663-CB90D536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B3069-FF3F-C447-6C64-FE221B601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with investment-demand condition for period 2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dirty="0"/>
                  <a:t>Replace real interest rates with nominal interest rates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our IS relationship</a:t>
                </a:r>
              </a:p>
              <a:p>
                <a:pPr lvl="1"/>
                <a:r>
                  <a:rPr lang="en-US" dirty="0"/>
                  <a:t>Output, consumption, investment, and labor are functions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B3069-FF3F-C447-6C64-FE221B601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3778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DCAB-2AD0-0520-F663-CB90D536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B3069-FF3F-C447-6C64-FE221B601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our IS relationship, we’ll optimize our equation to see the relationships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on our variables of interest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Take the partial derivatives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(1)&lt;0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CB3069-FF3F-C447-6C64-FE221B601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26248B8-5AFF-11C4-B7F1-D2335340292A}"/>
              </a:ext>
            </a:extLst>
          </p:cNvPr>
          <p:cNvSpPr txBox="1"/>
          <p:nvPr/>
        </p:nvSpPr>
        <p:spPr>
          <a:xfrm>
            <a:off x="1317172" y="6308209"/>
            <a:ext cx="416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*Using the multiplication and chain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8616B2-F221-30E2-851A-FCA04AFE358F}"/>
                  </a:ext>
                </a:extLst>
              </p:cNvPr>
              <p:cNvSpPr txBox="1"/>
              <p:nvPr/>
            </p:nvSpPr>
            <p:spPr>
              <a:xfrm>
                <a:off x="4974772" y="4341811"/>
                <a:ext cx="188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8616B2-F221-30E2-851A-FCA04AFE3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772" y="4341811"/>
                <a:ext cx="1883228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0399C-EC10-EF0C-96DF-F3CF053E1D0F}"/>
                  </a:ext>
                </a:extLst>
              </p:cNvPr>
              <p:cNvSpPr txBox="1"/>
              <p:nvPr/>
            </p:nvSpPr>
            <p:spPr>
              <a:xfrm>
                <a:off x="2830286" y="5463040"/>
                <a:ext cx="188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0399C-EC10-EF0C-96DF-F3CF053E1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286" y="5463040"/>
                <a:ext cx="188322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B8606C-3CAA-9061-A062-B550C5E1BD99}"/>
                  </a:ext>
                </a:extLst>
              </p:cNvPr>
              <p:cNvSpPr txBox="1"/>
              <p:nvPr/>
            </p:nvSpPr>
            <p:spPr>
              <a:xfrm>
                <a:off x="4898572" y="5366573"/>
                <a:ext cx="188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B8606C-3CAA-9061-A062-B550C5E1B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572" y="5366573"/>
                <a:ext cx="1883228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FA487B-5664-89E6-F2FE-A31092CF351A}"/>
                  </a:ext>
                </a:extLst>
              </p:cNvPr>
              <p:cNvSpPr txBox="1"/>
              <p:nvPr/>
            </p:nvSpPr>
            <p:spPr>
              <a:xfrm>
                <a:off x="8126186" y="5366573"/>
                <a:ext cx="188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(+)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FA487B-5664-89E6-F2FE-A31092CF3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186" y="5366573"/>
                <a:ext cx="1883228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FE7B09-CCBB-4B39-3B47-2490FB2CA2D0}"/>
                  </a:ext>
                </a:extLst>
              </p:cNvPr>
              <p:cNvSpPr txBox="1"/>
              <p:nvPr/>
            </p:nvSpPr>
            <p:spPr>
              <a:xfrm>
                <a:off x="4822374" y="6087792"/>
                <a:ext cx="188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FE7B09-CCBB-4B39-3B47-2490FB2CA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74" y="6087792"/>
                <a:ext cx="1883228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836EC0-E1DD-C158-556B-F1DEEBBF0B23}"/>
                  </a:ext>
                </a:extLst>
              </p:cNvPr>
              <p:cNvSpPr txBox="1"/>
              <p:nvPr/>
            </p:nvSpPr>
            <p:spPr>
              <a:xfrm>
                <a:off x="8850086" y="6087792"/>
                <a:ext cx="188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(−)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836EC0-E1DD-C158-556B-F1DEEBBF0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086" y="6087792"/>
                <a:ext cx="1883228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2F1C3-E859-2AD9-CFFB-F757D9859610}"/>
                  </a:ext>
                </a:extLst>
              </p:cNvPr>
              <p:cNvSpPr txBox="1"/>
              <p:nvPr/>
            </p:nvSpPr>
            <p:spPr>
              <a:xfrm>
                <a:off x="7184572" y="6087792"/>
                <a:ext cx="1883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(+)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42F1C3-E859-2AD9-CFFB-F757D9859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572" y="6087792"/>
                <a:ext cx="188322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755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A31C-E65D-5208-1A0C-01B7EB83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5717F4-3E18-21A2-7ADC-9DEC614A7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</p:spPr>
            <p:txBody>
              <a:bodyPr/>
              <a:lstStyle/>
              <a:p>
                <a:r>
                  <a:rPr lang="en-US" dirty="0"/>
                  <a:t>How do we know that the partial derivates are less than 0?</a:t>
                </a:r>
                <a:endParaRPr lang="en-US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From economic theory, we know that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Marginal utility of consumption is positive: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Marginal utility of consumption is diminishing: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Marginal product of capital is positive: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Investment is decreasing with the interest rate: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 (</a:t>
                </a:r>
                <a:r>
                  <a:rPr lang="en-US" dirty="0" err="1"/>
                  <a:t>Chp</a:t>
                </a:r>
                <a:r>
                  <a:rPr lang="en-US" dirty="0"/>
                  <a:t> 8)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5717F4-3E18-21A2-7ADC-9DEC614A7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  <a:blipFill>
                <a:blip r:embed="rId2"/>
                <a:stretch>
                  <a:fillRect l="-1059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5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A31C-E65D-5208-1A0C-01B7EB83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5717F4-3E18-21A2-7ADC-9DEC614A7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Implicit Function Theorem</a:t>
                </a:r>
              </a:p>
              <a:p>
                <a:pPr lvl="1"/>
                <a:r>
                  <a:rPr lang="en-US" dirty="0"/>
                  <a:t>Our partial derivatives imply a negative relationship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order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to remain true,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goes up,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must go down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goes up,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must go down</a:t>
                </a:r>
              </a:p>
              <a:p>
                <a:r>
                  <a:rPr lang="en-US" dirty="0"/>
                  <a:t>Implicit Function Theorem means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𝑑𝑌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5717F4-3E18-21A2-7ADC-9DEC614A7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  <a:blipFill>
                <a:blip r:embed="rId2"/>
                <a:stretch>
                  <a:fillRect l="-94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760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A31C-E65D-5208-1A0C-01B7EB83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5717F4-3E18-21A2-7ADC-9DEC614A71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Key: What does the Implicit Function Theorem mean?</a:t>
                </a:r>
              </a:p>
              <a:p>
                <a:pPr lvl="1"/>
                <a:r>
                  <a:rPr lang="en-US" b="1" dirty="0"/>
                  <a:t>Producers are responding to demand</a:t>
                </a:r>
                <a:endParaRPr lang="en-US" dirty="0"/>
              </a:p>
              <a:p>
                <a:pPr lvl="1"/>
                <a:r>
                  <a:rPr lang="en-US" dirty="0"/>
                  <a:t>Show what will aggregate demand (demand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) be for each level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Investment Demand</a:t>
                </a:r>
              </a:p>
              <a:p>
                <a:pPr lvl="1"/>
                <a:r>
                  <a:rPr lang="en-US" dirty="0"/>
                  <a:t>We know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increases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reduce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number of positive NPV projects declines, so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Consumption Demand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depends negatively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holding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as given (Substitution Effect)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depends positively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from consumption smoothing</a:t>
                </a:r>
              </a:p>
              <a:p>
                <a:pPr lvl="1"/>
                <a:r>
                  <a:rPr lang="en-US" dirty="0"/>
                  <a:t>Increases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reduce investment, which reduces future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Higher Interest rates reduce consumption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Substitution Effect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Reduced investment reduces expectation of future consumption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5717F4-3E18-21A2-7ADC-9DEC614A71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76857" cy="5032375"/>
              </a:xfrm>
              <a:blipFill>
                <a:blip r:embed="rId2"/>
                <a:stretch>
                  <a:fillRect l="-824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800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C5E7-5A6B-E95D-BAF0-36A63793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LM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BFA65-5036-8714-0A59-9EE671AAD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29" cy="4890861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The LM Relationship is just the money market clearing condition</a:t>
                </a:r>
              </a:p>
              <a:p>
                <a:pPr lvl="1"/>
                <a:r>
                  <a:rPr lang="en-US" b="1" dirty="0"/>
                  <a:t>Key: The LM relationship shows a positive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The LM curve will be upward sloping</a:t>
                </a:r>
              </a:p>
              <a:p>
                <a:r>
                  <a:rPr lang="en-US" dirty="0"/>
                  <a:t>If prices are sticky, then money will not be neutral</a:t>
                </a:r>
              </a:p>
              <a:p>
                <a:pPr lvl="1"/>
                <a:r>
                  <a:rPr lang="en-US" dirty="0"/>
                  <a:t>Under the RBC Model, money was neutral and has no effect on quantities</a:t>
                </a:r>
              </a:p>
              <a:p>
                <a:r>
                  <a:rPr lang="en-US" dirty="0"/>
                  <a:t>We need to consider how does money interact with the economy</a:t>
                </a:r>
              </a:p>
              <a:p>
                <a:r>
                  <a:rPr lang="en-US" dirty="0"/>
                  <a:t>LM: Money Market Clearing Condition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sticky and exogenous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is exogenously chosen by the Central Bank</a:t>
                </a:r>
              </a:p>
              <a:p>
                <a:pPr lvl="1"/>
                <a:r>
                  <a:rPr lang="en-US" dirty="0"/>
                  <a:t>Assuming velocity is constant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BFA65-5036-8714-0A59-9EE671AAD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29" cy="4890861"/>
              </a:xfrm>
              <a:blipFill>
                <a:blip r:embed="rId2"/>
                <a:stretch>
                  <a:fillRect l="-913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949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C5E7-5A6B-E95D-BAF0-36A63793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LM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BFA65-5036-8714-0A59-9EE671AAD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29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From Money Market Clearing Condition</a:t>
                </a:r>
              </a:p>
              <a:p>
                <a:pPr lvl="1"/>
                <a:r>
                  <a:rPr lang="en-US" dirty="0"/>
                  <a:t>Money demand,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increasing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Money demand,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decreasing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move in opposite directions</a:t>
                </a:r>
              </a:p>
              <a:p>
                <a:pPr lvl="1"/>
                <a:r>
                  <a:rPr lang="en-US" dirty="0"/>
                  <a:t>To maintain money-market clearing condition, requires that they move in the same direction</a:t>
                </a:r>
              </a:p>
              <a:p>
                <a:r>
                  <a:rPr lang="en-US" dirty="0"/>
                  <a:t>Implicit Function Theorem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money market (LM) imposes a positive upward sloping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ABFA65-5036-8714-0A59-9EE671AAD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29" cy="5032376"/>
              </a:xfrm>
              <a:blipFill>
                <a:blip r:embed="rId2"/>
                <a:stretch>
                  <a:fillRect l="-913" t="-2771" r="-1370" b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711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C86E-51D4-DBEF-27E0-63DD5727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IS-LM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2A3D7-CCB8-5DC6-4056-88D0666548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Put the IS-LM equations together</a:t>
                </a:r>
              </a:p>
              <a:p>
                <a:r>
                  <a:rPr lang="en-US" b="0" dirty="0"/>
                  <a:t>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b="0" dirty="0"/>
                  <a:t> </a:t>
                </a:r>
              </a:p>
              <a:p>
                <a:r>
                  <a:rPr lang="en-US" dirty="0"/>
                  <a:t>LM: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can solve these equations</a:t>
                </a:r>
                <a:br>
                  <a:rPr lang="en-US" dirty="0"/>
                </a:br>
                <a:r>
                  <a:rPr lang="en-US" dirty="0"/>
                  <a:t>and find the level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as exogenous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22A3D7-CCB8-5DC6-4056-88D0666548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A830668-052F-E46F-C527-48AB5C9A5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495" y="2133600"/>
            <a:ext cx="6019505" cy="472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18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67B09-D89D-60D8-DA4B-2D51B0F2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36C64-7EC4-2315-3392-E911E80D4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78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E2CD-7735-CC0F-1FEE-2E5AA8F8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IS-LM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C93CD-1B07-0A83-17A1-48FECF76E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The IS-LM Model stands for</a:t>
            </a:r>
          </a:p>
          <a:p>
            <a:pPr lvl="1"/>
            <a:r>
              <a:rPr lang="en-US" dirty="0"/>
              <a:t>Investment=Savings</a:t>
            </a:r>
          </a:p>
          <a:p>
            <a:pPr lvl="1"/>
            <a:r>
              <a:rPr lang="en-US" dirty="0"/>
              <a:t>Liquidity=Money (where liquidity means demand for money)</a:t>
            </a:r>
          </a:p>
          <a:p>
            <a:r>
              <a:rPr lang="en-US" dirty="0"/>
              <a:t>Hicks (1937) developed the earlier IS-LM</a:t>
            </a:r>
          </a:p>
          <a:p>
            <a:pPr lvl="1"/>
            <a:r>
              <a:rPr lang="en-US" dirty="0"/>
              <a:t>Developed a mathematical representation of Keynes’s ideas</a:t>
            </a:r>
          </a:p>
          <a:p>
            <a:pPr lvl="1"/>
            <a:r>
              <a:rPr lang="en-US" dirty="0"/>
              <a:t>Started by describing relationships between aggregate variables</a:t>
            </a:r>
          </a:p>
          <a:p>
            <a:pPr lvl="1"/>
            <a:r>
              <a:rPr lang="en-US" dirty="0"/>
              <a:t>It was </a:t>
            </a:r>
            <a:r>
              <a:rPr lang="en-US" b="1" dirty="0"/>
              <a:t>not</a:t>
            </a:r>
            <a:r>
              <a:rPr lang="en-US" dirty="0"/>
              <a:t> </a:t>
            </a:r>
            <a:r>
              <a:rPr lang="en-US" dirty="0" err="1"/>
              <a:t>microfounded</a:t>
            </a:r>
            <a:r>
              <a:rPr lang="en-US" dirty="0"/>
              <a:t> like RBC or ”New” Keynesian models</a:t>
            </a:r>
          </a:p>
          <a:p>
            <a:r>
              <a:rPr lang="en-US" dirty="0"/>
              <a:t>New Keynesian Model (newer IS-LM)</a:t>
            </a:r>
          </a:p>
          <a:p>
            <a:pPr lvl="1"/>
            <a:r>
              <a:rPr lang="en-US" dirty="0"/>
              <a:t>Similar to the RBC Model, the New Keynesian IS-LM model is </a:t>
            </a:r>
            <a:r>
              <a:rPr lang="en-US" dirty="0" err="1"/>
              <a:t>microfounded</a:t>
            </a:r>
            <a:endParaRPr lang="en-US" dirty="0"/>
          </a:p>
          <a:p>
            <a:pPr lvl="1"/>
            <a:r>
              <a:rPr lang="en-US" dirty="0"/>
              <a:t>Unlike the RBC Model, it is a model where things can go wrong </a:t>
            </a:r>
          </a:p>
          <a:p>
            <a:pPr lvl="1"/>
            <a:r>
              <a:rPr lang="en-US" dirty="0"/>
              <a:t>Remember RBC, most business cycles come from productivity shocks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59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Shocks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First, we’ll look at productivity shocks where our production function </a:t>
                </a:r>
              </a:p>
              <a:p>
                <a:pPr marL="457200" lvl="1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IS-LM is a </a:t>
                </a:r>
                <a:r>
                  <a:rPr lang="en-US" b="1" dirty="0"/>
                  <a:t>demand-determined model </a:t>
                </a:r>
                <a:r>
                  <a:rPr lang="en-US" dirty="0"/>
                  <a:t>not supply determined</a:t>
                </a:r>
              </a:p>
              <a:p>
                <a:pPr lvl="1"/>
                <a:r>
                  <a:rPr lang="en-US" dirty="0"/>
                  <a:t>The production function is not in either condition</a:t>
                </a:r>
              </a:p>
              <a:p>
                <a:pPr lvl="1"/>
                <a:r>
                  <a:rPr lang="en-US" dirty="0"/>
                  <a:t>We assume monopolist small firms expand or contract to meet demand</a:t>
                </a:r>
              </a:p>
              <a:p>
                <a:pPr lvl="1"/>
                <a:r>
                  <a:rPr lang="en-US" dirty="0"/>
                  <a:t>Output will only increase if there is more demand</a:t>
                </a:r>
              </a:p>
              <a:p>
                <a:pPr lvl="1"/>
                <a:r>
                  <a:rPr lang="en-US" dirty="0"/>
                  <a:t>Notice that productivity increases output and lowers prices, but if prices are fully sticky, then it will not affect demand</a:t>
                </a:r>
              </a:p>
              <a:p>
                <a:r>
                  <a:rPr lang="en-US" dirty="0"/>
                  <a:t>Higher productivity is a supply effect: more outputs for less inputs </a:t>
                </a:r>
              </a:p>
              <a:p>
                <a:pPr lvl="1"/>
                <a:r>
                  <a:rPr lang="en-US" dirty="0"/>
                  <a:t>Employment will fall, since it will require less labor to get the same amount of output, which is suggested by </a:t>
                </a:r>
                <a:r>
                  <a:rPr lang="en-US" dirty="0" err="1"/>
                  <a:t>Gali</a:t>
                </a:r>
                <a:r>
                  <a:rPr lang="en-US" dirty="0"/>
                  <a:t> (1999)</a:t>
                </a:r>
              </a:p>
              <a:p>
                <a:pPr lvl="1"/>
                <a:r>
                  <a:rPr lang="en-US" dirty="0"/>
                  <a:t>We’ll revisit this shock after we relax our fully sticky-prices assumption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r="-965" b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508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Impatience Shocks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now revisit our impatience shock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falls (where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is complete patience)</a:t>
                </a:r>
              </a:p>
              <a:p>
                <a:pPr lvl="1"/>
                <a:r>
                  <a:rPr lang="en-US" dirty="0"/>
                  <a:t>They increase their preference for present consumption</a:t>
                </a:r>
              </a:p>
              <a:p>
                <a:r>
                  <a:rPr lang="en-US" dirty="0"/>
                  <a:t>This does impact our IS equation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happens?</a:t>
                </a:r>
              </a:p>
              <a:p>
                <a:pPr lvl="1"/>
                <a:r>
                  <a:rPr lang="en-US" dirty="0"/>
                  <a:t>Consumption in period 1 goes up</a:t>
                </a:r>
              </a:p>
              <a:p>
                <a:pPr lvl="1"/>
                <a:r>
                  <a:rPr lang="en-US" dirty="0"/>
                  <a:t>Output and Labor in period 1 go up</a:t>
                </a:r>
              </a:p>
              <a:p>
                <a:pPr lvl="1"/>
                <a:r>
                  <a:rPr lang="en-US" dirty="0"/>
                  <a:t>Investment falls from a rising nominal interest rate</a:t>
                </a:r>
              </a:p>
              <a:p>
                <a:r>
                  <a:rPr lang="en-US" dirty="0"/>
                  <a:t>Does not quite satisfy the business cycle, since investment falls while output, consumption, and labor increase</a:t>
                </a:r>
              </a:p>
              <a:p>
                <a:pPr lvl="1"/>
                <a:r>
                  <a:rPr lang="en-US" dirty="0"/>
                  <a:t>Notice: we are not optimizing between consumption and leisure like RBC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573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Impatience Shock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falls, IS shifts rightward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goes up, and producers </a:t>
                </a:r>
                <a:br>
                  <a:rPr lang="en-US" dirty="0"/>
                </a:br>
                <a:r>
                  <a:rPr lang="en-US" dirty="0"/>
                  <a:t>respond to increased demand </a:t>
                </a:r>
                <a:br>
                  <a:rPr lang="en-US" dirty="0"/>
                </a:br>
                <a:r>
                  <a:rPr lang="en-US" dirty="0"/>
                  <a:t>by increasing production</a:t>
                </a:r>
              </a:p>
              <a:p>
                <a:r>
                  <a:rPr lang="en-US" dirty="0"/>
                  <a:t>This 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 </a:t>
                </a:r>
                <a:br>
                  <a:rPr lang="en-US" dirty="0"/>
                </a:br>
                <a:r>
                  <a:rPr lang="en-US" dirty="0"/>
                  <a:t>meet demand</a:t>
                </a:r>
              </a:p>
              <a:p>
                <a:r>
                  <a:rPr lang="en-US" dirty="0"/>
                  <a:t>Increase in output increases</a:t>
                </a:r>
                <a:br>
                  <a:rPr lang="en-US" dirty="0"/>
                </a:br>
                <a:r>
                  <a:rPr lang="en-US" dirty="0"/>
                  <a:t>the number of transactions, so</a:t>
                </a:r>
                <a:br>
                  <a:rPr lang="en-US" dirty="0"/>
                </a:br>
                <a:r>
                  <a:rPr lang="en-US" dirty="0"/>
                  <a:t>the demand for money rises</a:t>
                </a:r>
              </a:p>
              <a:p>
                <a:r>
                  <a:rPr lang="en-US" dirty="0"/>
                  <a:t>Holding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(and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constant,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must rise along the LM curve</a:t>
                </a:r>
                <a:br>
                  <a:rPr lang="en-US" dirty="0"/>
                </a:br>
                <a:r>
                  <a:rPr lang="en-US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increases</a:t>
                </a:r>
              </a:p>
              <a:p>
                <a:r>
                  <a:rPr lang="en-US" dirty="0"/>
                  <a:t>This lowers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from negative NPV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7970C5-3F17-A23E-6FFA-D228AA373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801" y="1650619"/>
            <a:ext cx="6469170" cy="52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84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Optimism Shock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Suppose household predict that some new technology will increase productivity in the future</a:t>
                </a:r>
              </a:p>
              <a:p>
                <a:r>
                  <a:rPr lang="en-US" dirty="0"/>
                  <a:t>Our production function for period 1 remains unchanged: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production function for period 2 becomes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investment function becomes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Our IS equation becomes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Our IS curve shifts rightwards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is risen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due to more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less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higher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is lowered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due to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lower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938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690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Optimism Shock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Investment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rises, 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𝑀𝑃𝐾</m:t>
                    </m:r>
                  </m:oMath>
                </a14:m>
                <a:r>
                  <a:rPr lang="en-US" dirty="0"/>
                  <a:t> rises</a:t>
                </a:r>
              </a:p>
              <a:p>
                <a:r>
                  <a:rPr lang="en-US" dirty="0"/>
                  <a:t>We have more positive NPV, </a:t>
                </a:r>
                <a:br>
                  <a:rPr lang="en-US" dirty="0"/>
                </a:br>
                <a:r>
                  <a:rPr lang="en-US" dirty="0"/>
                  <a:t>so we invest more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projects raises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1172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4BFBAE-BEDE-96F6-9CBE-07F3BD6D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56" y="1458685"/>
            <a:ext cx="6749143" cy="539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23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Optimism Shock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Consumption</a:t>
                </a:r>
              </a:p>
              <a:p>
                <a:r>
                  <a:rPr lang="en-US" dirty="0"/>
                  <a:t>If productivity will be higher</a:t>
                </a:r>
                <a:br>
                  <a:rPr lang="en-US" dirty="0"/>
                </a:br>
                <a:r>
                  <a:rPr lang="en-US" dirty="0"/>
                  <a:t>in the future then future</a:t>
                </a:r>
                <a:br>
                  <a:rPr lang="en-US" dirty="0"/>
                </a:br>
                <a:r>
                  <a:rPr lang="en-US" dirty="0"/>
                  <a:t>consumption will be higher</a:t>
                </a:r>
              </a:p>
              <a:p>
                <a:r>
                  <a:rPr lang="en-US" dirty="0"/>
                  <a:t>Household want to smooth</a:t>
                </a:r>
                <a:br>
                  <a:rPr lang="en-US" dirty="0"/>
                </a:br>
                <a:r>
                  <a:rPr lang="en-US" dirty="0"/>
                  <a:t>consumption with anticipated</a:t>
                </a:r>
                <a:br>
                  <a:rPr lang="en-US" dirty="0"/>
                </a:br>
                <a:r>
                  <a:rPr lang="en-US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by increasing more</a:t>
                </a:r>
                <a:br>
                  <a:rPr lang="en-US" dirty="0"/>
                </a:b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increases current</a:t>
                </a:r>
                <a:br>
                  <a:rPr lang="en-US" dirty="0"/>
                </a:br>
                <a:r>
                  <a:rPr lang="en-US" dirty="0"/>
                  <a:t>demand,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This is more consistent with</a:t>
                </a:r>
                <a:br>
                  <a:rPr lang="en-US" b="1" dirty="0"/>
                </a:br>
                <a:r>
                  <a:rPr lang="en-US" b="1" dirty="0"/>
                  <a:t>a business cycle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all rise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105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D4BFBAE-BEDE-96F6-9CBE-07F3BD6D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56" y="1458685"/>
            <a:ext cx="6749143" cy="539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89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Leisure or Taxes Shocks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Next, we’ll look at changes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or disutility of work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taxes</a:t>
                </a:r>
              </a:p>
              <a:p>
                <a:r>
                  <a:rPr lang="en-US" dirty="0"/>
                  <a:t>Remember,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dirty="0"/>
                  <a:t> impact our marginal rate of substitution between leisure and consumption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   or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How does this affect output?</a:t>
                </a:r>
              </a:p>
              <a:p>
                <a:pPr lvl="1"/>
                <a:r>
                  <a:rPr lang="en-US" dirty="0"/>
                  <a:t>Under our current assumptions of fully sticky prices, it does not affect demand</a:t>
                </a:r>
              </a:p>
              <a:p>
                <a:pPr lvl="1"/>
                <a:r>
                  <a:rPr lang="en-US" dirty="0"/>
                  <a:t>Taxes affect decisions between work and leisure, but sticky prices are offset any incentive</a:t>
                </a:r>
              </a:p>
              <a:p>
                <a:pPr lvl="1"/>
                <a:r>
                  <a:rPr lang="en-US" dirty="0"/>
                  <a:t>This is similar to our Ricardian equivalence, where households perceive higher taxes (but not spending) that the government will give it back in period 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1055" t="-2015" r="-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01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 Shocks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the Central Bank </a:t>
                </a:r>
                <a:br>
                  <a:rPr lang="en-US" dirty="0"/>
                </a:br>
                <a:r>
                  <a:rPr lang="en-US" dirty="0"/>
                  <a:t>increase the money supply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Our LM curve shifts to the right</a:t>
                </a:r>
              </a:p>
              <a:p>
                <a:r>
                  <a:rPr lang="en-US" dirty="0"/>
                  <a:t>This monetary policy increases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lowers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Why?</a:t>
                </a:r>
              </a:p>
              <a:p>
                <a:r>
                  <a:rPr lang="en-US" dirty="0"/>
                  <a:t>The money supply has increased</a:t>
                </a:r>
                <a:br>
                  <a:rPr lang="en-US" dirty="0"/>
                </a:br>
                <a:r>
                  <a:rPr lang="en-US" dirty="0"/>
                  <a:t>so the money market needs to</a:t>
                </a:r>
                <a:br>
                  <a:rPr lang="en-US" dirty="0"/>
                </a:br>
                <a:r>
                  <a:rPr lang="en-US" dirty="0"/>
                  <a:t>clear again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105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1DE21AC-9B7F-5C03-BCBD-DD5477549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67" y="1825625"/>
            <a:ext cx="633923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79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 Shocks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and sticky prices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GDP rises, so household want</a:t>
                </a:r>
                <a:br>
                  <a:rPr lang="en-US" dirty="0"/>
                </a:br>
                <a:r>
                  <a:rPr lang="en-US" dirty="0"/>
                  <a:t>hold more money because</a:t>
                </a:r>
                <a:br>
                  <a:rPr lang="en-US" dirty="0"/>
                </a:br>
                <a:r>
                  <a:rPr lang="en-US" dirty="0"/>
                  <a:t>they are making more </a:t>
                </a:r>
                <a:br>
                  <a:rPr lang="en-US" dirty="0"/>
                </a:br>
                <a:r>
                  <a:rPr lang="en-US" dirty="0"/>
                  <a:t>transactions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Interest rate falls, so the</a:t>
                </a:r>
                <a:br>
                  <a:rPr lang="en-US" dirty="0"/>
                </a:br>
                <a:r>
                  <a:rPr lang="en-US" dirty="0"/>
                  <a:t>opportunity costs for holding</a:t>
                </a:r>
                <a:br>
                  <a:rPr lang="en-US" dirty="0"/>
                </a:br>
                <a:r>
                  <a:rPr lang="en-US" dirty="0"/>
                  <a:t>money falls</a:t>
                </a:r>
              </a:p>
              <a:p>
                <a:r>
                  <a:rPr lang="en-US" dirty="0"/>
                  <a:t>The shift to the right show that</a:t>
                </a:r>
                <a:br>
                  <a:rPr lang="en-US" dirty="0"/>
                </a:br>
                <a:r>
                  <a:rPr lang="en-US" dirty="0"/>
                  <a:t>the money market is trying to</a:t>
                </a:r>
                <a:br>
                  <a:rPr lang="en-US" dirty="0"/>
                </a:br>
                <a:r>
                  <a:rPr lang="en-US" dirty="0"/>
                  <a:t>clear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1172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1DE21AC-9B7F-5C03-BCBD-DD5477549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67" y="1825625"/>
            <a:ext cx="633923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25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 Shocks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IS equation has not shifted</a:t>
                </a:r>
              </a:p>
              <a:p>
                <a:r>
                  <a:rPr lang="en-US" dirty="0"/>
                  <a:t>But, lower interest rates affects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rises to smooth out future</a:t>
                </a:r>
                <a:br>
                  <a:rPr lang="en-US" dirty="0"/>
                </a:br>
                <a:r>
                  <a:rPr lang="en-US" dirty="0"/>
                  <a:t>consumption from increased</a:t>
                </a:r>
                <a:br>
                  <a:rPr lang="en-US" dirty="0"/>
                </a:br>
                <a:r>
                  <a:rPr lang="en-US" dirty="0"/>
                  <a:t>investments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rises because of more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This is consistent with a</a:t>
                </a:r>
                <a:br>
                  <a:rPr lang="en-US" b="1" dirty="0"/>
                </a:br>
                <a:r>
                  <a:rPr lang="en-US" b="1" dirty="0"/>
                  <a:t>business cycle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all increase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105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1DE21AC-9B7F-5C03-BCBD-DD5477549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67" y="1825625"/>
            <a:ext cx="633923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48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7574-5130-A9B8-E6D3-F046CDA4A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Monopoly Power in RBC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E55E9-5DF1-331F-619E-1C4E572F6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322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Inflation Shock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people expect prices</a:t>
                </a:r>
                <a:br>
                  <a:rPr lang="en-US" dirty="0"/>
                </a:br>
                <a:r>
                  <a:rPr lang="en-US" dirty="0"/>
                  <a:t>to rise between period 1 and 2</a:t>
                </a:r>
              </a:p>
              <a:p>
                <a:r>
                  <a:rPr lang="en-US" dirty="0"/>
                  <a:t>Inflation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impacts our IS </a:t>
                </a:r>
                <a:br>
                  <a:rPr lang="en-US" dirty="0"/>
                </a:br>
                <a:r>
                  <a:rPr lang="en-US" dirty="0"/>
                  <a:t>equation</a:t>
                </a:r>
                <a:endParaRPr lang="en-US" sz="2200" dirty="0"/>
              </a:p>
              <a:p>
                <a:pPr marL="0" indent="0">
                  <a:buNone/>
                </a:pPr>
                <a:r>
                  <a:rPr lang="en-US" sz="2200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b="0" i="1" dirty="0">
                    <a:latin typeface="Cambria Math" panose="02040503050406030204" pitchFamily="18" charset="0"/>
                  </a:rPr>
                  <a:t> </a:t>
                </a:r>
                <a:br>
                  <a:rPr lang="en-US" sz="2200" b="0" i="1" dirty="0">
                    <a:latin typeface="Cambria Math" panose="02040503050406030204" pitchFamily="18" charset="0"/>
                  </a:rPr>
                </a:br>
                <a:r>
                  <a:rPr lang="en-US" sz="2200" b="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2200" dirty="0"/>
                  <a:t> </a:t>
                </a:r>
              </a:p>
              <a:p>
                <a:r>
                  <a:rPr lang="en-US" dirty="0"/>
                  <a:t>Output and interest rate rise</a:t>
                </a:r>
              </a:p>
              <a:p>
                <a:r>
                  <a:rPr lang="en-US" dirty="0"/>
                  <a:t>Higher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lowers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Higher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raises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105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8516117-052D-9916-7880-7890A52ED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37" y="1825623"/>
            <a:ext cx="637046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80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D32D-781B-7D9F-6FEF-862C4C11D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Inflation Shock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Expected inflationary shock </a:t>
                </a:r>
                <a:br>
                  <a:rPr lang="en-US" dirty="0"/>
                </a:br>
                <a:r>
                  <a:rPr lang="en-US" dirty="0"/>
                  <a:t>causes the IS curve to rise </a:t>
                </a:r>
                <a:br>
                  <a:rPr lang="en-US" dirty="0"/>
                </a:br>
                <a:r>
                  <a:rPr lang="en-US" dirty="0"/>
                  <a:t>upward (not to the right)</a:t>
                </a:r>
              </a:p>
              <a:p>
                <a:r>
                  <a:rPr lang="en-US" dirty="0"/>
                  <a:t>IS is governed by the real interest</a:t>
                </a:r>
                <a:br>
                  <a:rPr lang="en-US" dirty="0"/>
                </a:br>
                <a:r>
                  <a:rPr lang="en-US" dirty="0"/>
                  <a:t>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because it governs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changes the relationship</a:t>
                </a:r>
                <a:br>
                  <a:rPr lang="en-US" dirty="0"/>
                </a:br>
                <a:r>
                  <a:rPr lang="en-US" dirty="0"/>
                  <a:t>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</a:t>
                </a:r>
              </a:p>
              <a:p>
                <a:r>
                  <a:rPr lang="en-US" dirty="0"/>
                  <a:t>Higher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implies a lower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given</a:t>
                </a:r>
                <a:br>
                  <a:rPr lang="en-US" dirty="0"/>
                </a:br>
                <a:r>
                  <a:rPr lang="en-US" dirty="0"/>
                  <a:t>a nominal interest rate</a:t>
                </a:r>
              </a:p>
              <a:p>
                <a:r>
                  <a:rPr lang="en-US" dirty="0"/>
                  <a:t>Even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rises,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can fall because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grows faster, which raises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DCA836-1004-E009-3BDE-CF3A7FD76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20400" cy="5032375"/>
              </a:xfrm>
              <a:blipFill>
                <a:blip r:embed="rId2"/>
                <a:stretch>
                  <a:fillRect l="-938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8516117-052D-9916-7880-7890A52ED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37" y="1825623"/>
            <a:ext cx="6370463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34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CD46-0B8A-A9C4-0FF0-CD323E6E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Versions of IS-LM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53136-BD60-A2D9-3544-CD3FA53C6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31286" cy="4351338"/>
              </a:xfrm>
            </p:spPr>
            <p:txBody>
              <a:bodyPr/>
              <a:lstStyle/>
              <a:p>
                <a:r>
                  <a:rPr lang="en-US" dirty="0"/>
                  <a:t>We use a special case of the IS-LM model for simplification</a:t>
                </a:r>
              </a:p>
              <a:p>
                <a:r>
                  <a:rPr lang="en-US" dirty="0"/>
                  <a:t>Exogenous Investment</a:t>
                </a:r>
              </a:p>
              <a:p>
                <a:pPr lvl="1"/>
                <a:r>
                  <a:rPr lang="en-US" dirty="0"/>
                  <a:t>We’ll assume that the marginal product of capital is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for level of investment up to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regardless of the interest rate (ignoring diminishing returns)</a:t>
                </a:r>
              </a:p>
              <a:p>
                <a:pPr lvl="1"/>
                <a:r>
                  <a:rPr lang="en-US" dirty="0"/>
                  <a:t>Consumption in period 2 will be: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dirty="0"/>
                  <a:t> or investment is exogenous</a:t>
                </a:r>
              </a:p>
              <a:p>
                <a:pPr lvl="1"/>
                <a:r>
                  <a:rPr lang="en-US" dirty="0"/>
                  <a:t>This allows us to </a:t>
                </a:r>
                <a:r>
                  <a:rPr lang="en-US" b="1" dirty="0"/>
                  <a:t>substitute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dirty="0"/>
                  <a:t> into Euler’s Equation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just the negative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simplified</a:t>
                </a:r>
              </a:p>
              <a:p>
                <a:pPr lvl="1"/>
                <a:r>
                  <a:rPr lang="en-US" dirty="0"/>
                  <a:t>Total demand decreases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rises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53136-BD60-A2D9-3544-CD3FA53C6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31286" cy="4351338"/>
              </a:xfrm>
              <a:blipFill>
                <a:blip r:embed="rId2"/>
                <a:stretch>
                  <a:fillRect l="-105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294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CD46-0B8A-A9C4-0FF0-CD323E6E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“New” vs “Old” Keynesian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53136-BD60-A2D9-3544-CD3FA53C6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31286" cy="492351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is the difference between “Old” Keynesian Model and the “New” Keynesian Model?</a:t>
                </a:r>
              </a:p>
              <a:p>
                <a:pPr lvl="1"/>
                <a:r>
                  <a:rPr lang="en-US" dirty="0"/>
                  <a:t>We account for Euler’s Equation (</a:t>
                </a:r>
                <a:r>
                  <a:rPr lang="en-US" dirty="0" err="1"/>
                  <a:t>microfounded</a:t>
                </a:r>
                <a:r>
                  <a:rPr lang="en-US" dirty="0"/>
                  <a:t>) in the “New” IS-LM</a:t>
                </a:r>
              </a:p>
              <a:p>
                <a:pPr lvl="1"/>
                <a:r>
                  <a:rPr lang="en-US" dirty="0"/>
                  <a:t>We account for intertemporal optimization, which depends on the present value of the household budget (our budget constraint)</a:t>
                </a:r>
              </a:p>
              <a:p>
                <a:r>
                  <a:rPr lang="en-US" dirty="0"/>
                  <a:t>”Old” Keynesian Model</a:t>
                </a:r>
              </a:p>
              <a:p>
                <a:pPr lvl="1"/>
                <a:r>
                  <a:rPr lang="en-US" dirty="0"/>
                  <a:t>Ignores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our present value budget</a:t>
                </a:r>
              </a:p>
              <a:p>
                <a:pPr lvl="1"/>
                <a:r>
                  <a:rPr lang="en-US" dirty="0"/>
                  <a:t>Consumption is just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Marginal propensity to consume (under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When wages/income rises temporarily: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wages/income rises permanently: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53136-BD60-A2D9-3544-CD3FA53C6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31286" cy="4923518"/>
              </a:xfrm>
              <a:blipFill>
                <a:blip r:embed="rId2"/>
                <a:stretch>
                  <a:fillRect l="-938" t="-2314" r="-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708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CD46-0B8A-A9C4-0FF0-CD323E6E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“New” vs “Old” Keynesian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53136-BD60-A2D9-3544-CD3FA53C6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31286" cy="5032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They do have similar IS-LM curves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are negatively related</a:t>
                </a:r>
              </a:p>
              <a:p>
                <a:pPr lvl="1"/>
                <a:r>
                  <a:rPr lang="en-US" dirty="0"/>
                  <a:t>IS equation under OKM: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Check relationship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Take the derivatives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 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the Implicit Function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“Old” Keynesian and “New” Keynesian model do have similarities, but they have different implications under fiscal and monetary policies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53136-BD60-A2D9-3544-CD3FA53C6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31286" cy="5032375"/>
              </a:xfrm>
              <a:blipFill>
                <a:blip r:embed="rId2"/>
                <a:stretch>
                  <a:fillRect l="-938" t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918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8E5F-1FE7-4E74-4423-A862BB50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Sticky Prices and the Phillips Curve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B44C1-DD59-BAB4-2C41-D59903971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400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Sticky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29258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made the extreme assumptions of</a:t>
                </a:r>
              </a:p>
              <a:p>
                <a:pPr lvl="1"/>
                <a:r>
                  <a:rPr lang="en-US" dirty="0"/>
                  <a:t>Prices are fully sticky (inflexible)</a:t>
                </a:r>
              </a:p>
              <a:p>
                <a:pPr lvl="1"/>
                <a:r>
                  <a:rPr lang="en-US" dirty="0"/>
                  <a:t>Prices are fully flexible</a:t>
                </a:r>
              </a:p>
              <a:p>
                <a:r>
                  <a:rPr lang="en-US" dirty="0"/>
                  <a:t>Let’s consider prices may be partially stick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 intermediate case may be more empirically relevant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We can develop a relationship between prices and employment (Phillips Curve)</a:t>
                </a:r>
              </a:p>
              <a:p>
                <a:r>
                  <a:rPr lang="en-US" dirty="0"/>
                  <a:t>We’ll keep the exogenous investment assumption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will help us determine how much consumption is associated with a level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shows a positive relationship between consumption and employment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29258" cy="4879975"/>
              </a:xfrm>
              <a:blipFill>
                <a:blip r:embed="rId2"/>
                <a:stretch>
                  <a:fillRect l="-928" t="-2078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568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Sticky Prices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65971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We’ll get partially sticky prices by assuming some producers have fully sticky prices and other producers have flexible prices</a:t>
                </a:r>
              </a:p>
              <a:p>
                <a:pPr lvl="1"/>
                <a:r>
                  <a:rPr lang="en-US" dirty="0"/>
                  <a:t>Fraction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producers </a:t>
                </a:r>
                <a:r>
                  <a:rPr lang="en-US"/>
                  <a:t>have sticky </a:t>
                </a:r>
                <a:r>
                  <a:rPr lang="en-US" dirty="0"/>
                  <a:t>prices</a:t>
                </a:r>
              </a:p>
              <a:p>
                <a:pPr lvl="1"/>
                <a:r>
                  <a:rPr lang="en-US" dirty="0"/>
                  <a:t>Fraction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dirty="0"/>
                  <a:t> producers have flexible prices</a:t>
                </a:r>
              </a:p>
              <a:p>
                <a:r>
                  <a:rPr lang="en-US" dirty="0"/>
                  <a:t>We want to know the average price of a good by a price index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Fully sticky-price producers cannot change their price after it is set 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endParaRPr lang="en-US" b="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All macroeconomic shocks are realized and all enacted policies are in place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Flexible-price producers know everything that has happened and will adjust there price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Our fixed-weight price index </a:t>
                </a:r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65971" cy="4879975"/>
              </a:xfrm>
              <a:blipFill>
                <a:blip r:embed="rId2"/>
                <a:stretch>
                  <a:fillRect l="-942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6C7926B-A94A-C3A3-6717-C697F8E21D48}"/>
              </a:ext>
            </a:extLst>
          </p:cNvPr>
          <p:cNvSpPr txBox="1"/>
          <p:nvPr/>
        </p:nvSpPr>
        <p:spPr>
          <a:xfrm>
            <a:off x="8534399" y="5649685"/>
            <a:ext cx="3744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consumers would substitute between flexible and inflexible price producers, but we’ll assume that they don’t, so we have a fixed-price index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586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Sticky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65971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flexible-price monopolistic producer will want to set its price at marginal costs plus a markup in nominal terms at the pricing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Use our exogenous investment assumption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</m:d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is the real marginal cost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 is the markup due to price elasticity of demand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65971" cy="4879975"/>
              </a:xfrm>
              <a:blipFill>
                <a:blip r:embed="rId2"/>
                <a:stretch>
                  <a:fillRect l="-942" t="-2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41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Sticky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65971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Substitute our price index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Our pricing rule becomes the Phillips Curve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Key: it implies a positive relationship between prices,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, and employment,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, in a partially sticky-price model</a:t>
                </a:r>
              </a:p>
              <a:p>
                <a:pPr lvl="1"/>
                <a:r>
                  <a:rPr lang="en-US" dirty="0"/>
                  <a:t>Producers with flexible prices will respond to a shock </a:t>
                </a:r>
              </a:p>
              <a:p>
                <a:pPr lvl="1"/>
                <a:r>
                  <a:rPr lang="en-US" dirty="0"/>
                  <a:t>If a shock increases employment, they will respond to the shock by increasing prices</a:t>
                </a:r>
              </a:p>
              <a:p>
                <a:pPr lvl="1"/>
                <a:r>
                  <a:rPr lang="en-US" b="0" dirty="0"/>
                  <a:t>A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index is equivalent to inflation, such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65971" cy="5032376"/>
              </a:xfrm>
              <a:blipFill>
                <a:blip r:embed="rId2"/>
                <a:stretch>
                  <a:fillRect l="-942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525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016-392D-D930-4F21-CF3D56BF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Microeconomics of Monopoly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We’ll start with a review of monopolistic firms setting price to maximize economic profit</a:t>
                </a:r>
              </a:p>
              <a:p>
                <a:r>
                  <a:rPr lang="en-US" dirty="0"/>
                  <a:t>To maximize economic profit, the firm’s problem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:r>
                  <a:rPr lang="en-US" dirty="0"/>
                  <a:t>A firm faces a demand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firm will sell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units </a:t>
                </a:r>
                <a:r>
                  <a:rPr lang="en-US" b="1" dirty="0"/>
                  <a:t>if it sets</a:t>
                </a:r>
                <a:r>
                  <a:rPr lang="en-US" dirty="0"/>
                  <a:t> the price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(price setter not taker)</a:t>
                </a:r>
              </a:p>
              <a:p>
                <a:pPr lvl="1"/>
                <a:r>
                  <a:rPr lang="en-US" dirty="0"/>
                  <a:t>A firm has a total cost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firm’s revenue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6390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Partially Sticky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83687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Phillips Curve can be used to show the relationship between output,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and prices,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instead of employment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the inverse of the production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</m:acc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 is a positive association between prices and output when prices are partially sticky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83687" cy="4879975"/>
              </a:xfrm>
              <a:blipFill>
                <a:blip r:embed="rId2"/>
                <a:stretch>
                  <a:fillRect l="-924" t="-2078" r="-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2948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Phillips Curve to the IS-LM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3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With fully sticky-prices model, we have two unknowns: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With partially sticky-prices model, we added another unknown to solve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Phillips curve shows the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With IS-LM equations and the Phillips Curve equation</a:t>
                </a:r>
              </a:p>
              <a:p>
                <a:pPr lvl="1"/>
                <a:r>
                  <a:rPr lang="en-US" dirty="0"/>
                  <a:t>We have 3 equations</a:t>
                </a:r>
              </a:p>
              <a:p>
                <a:pPr lvl="1"/>
                <a:r>
                  <a:rPr lang="en-US" dirty="0"/>
                  <a:t>We have 3 unknowns: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equation and Phillips Curve</a:t>
                </a:r>
              </a:p>
              <a:p>
                <a:pPr lvl="1"/>
                <a:r>
                  <a:rPr lang="en-US" dirty="0"/>
                  <a:t>Only relates two out of the three endogenous variables (given exogenous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IS equation relates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PC equation relates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acc>
                              </m:e>
                            </m: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30" cy="5032376"/>
              </a:xfrm>
              <a:blipFill>
                <a:blip r:embed="rId2"/>
                <a:stretch>
                  <a:fillRect l="-913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9099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Phillips Curve to the IS-LM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30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LM equation and the Phillips Curve</a:t>
                </a:r>
              </a:p>
              <a:p>
                <a:pPr lvl="1"/>
                <a:r>
                  <a:rPr lang="en-US" dirty="0"/>
                  <a:t>This is trickier since we are relating three endogenous variables with two equations</a:t>
                </a:r>
              </a:p>
              <a:p>
                <a:r>
                  <a:rPr lang="en-US" dirty="0"/>
                  <a:t>LM Equation (money market clearing condition)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Phillips Curve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acc>
                              </m:e>
                            </m: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Combine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acc>
                              </m:e>
                            </m: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30" cy="4879975"/>
              </a:xfrm>
              <a:blipFill>
                <a:blip r:embed="rId2"/>
                <a:stretch>
                  <a:fillRect l="-913" t="-2078" b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5241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Phillips Curve to the IS-LM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30" cy="518477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LM and Phillips Curve Combined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acc>
                              </m:e>
                            </m: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Remember that money demand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increasing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so the right hand side is increasing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Two effects going in the same direction, and one in the opposite direction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Higher money demand, since higher GDP means more transaction and people want to carry more money (holding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, and everything else constant)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Higher GDP in the Phillips curve means that prices are going up, ceteris paribus, so households need to hold more money for a given level of transactions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Money demand is decreasing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moving in opposite direction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so they move together through the Implicit Function Theorem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30" cy="5184776"/>
              </a:xfrm>
              <a:blipFill>
                <a:blip r:embed="rId2"/>
                <a:stretch>
                  <a:fillRect l="-913" t="-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3397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Phillips Curve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30" cy="51847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 combine the IS and Phillips</a:t>
                </a:r>
                <a:br>
                  <a:rPr lang="en-US" dirty="0"/>
                </a:br>
                <a:r>
                  <a:rPr lang="en-US" dirty="0"/>
                  <a:t>Curve</a:t>
                </a:r>
              </a:p>
              <a:p>
                <a:r>
                  <a:rPr lang="en-US" dirty="0"/>
                  <a:t>Together they can solve and determine</a:t>
                </a:r>
                <a:br>
                  <a:rPr lang="en-US" dirty="0"/>
                </a:br>
                <a:r>
                  <a:rPr lang="en-US" dirty="0"/>
                  <a:t>the levels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First, IS-LM solves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Next, the Phillips Curve solves the </a:t>
                </a:r>
                <a:br>
                  <a:rPr lang="en-US" dirty="0"/>
                </a:br>
                <a:r>
                  <a:rPr lang="en-US" dirty="0"/>
                  <a:t>level of the price index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</a:t>
                </a:r>
                <a:br>
                  <a:rPr lang="en-US" dirty="0"/>
                </a:br>
                <a:r>
                  <a:rPr lang="en-US" dirty="0"/>
                  <a:t>a given level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ceteris paribus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30" cy="5184776"/>
              </a:xfrm>
              <a:blipFill>
                <a:blip r:embed="rId2"/>
                <a:stretch>
                  <a:fillRect l="-913" t="-1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4CC76D-CD31-8F66-942B-604015C75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478" y="0"/>
            <a:ext cx="5365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917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Impatience Shock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30" cy="513034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Let’s redo our examination of shocks</a:t>
                </a:r>
                <a:br>
                  <a:rPr lang="en-US" dirty="0"/>
                </a:br>
                <a:r>
                  <a:rPr lang="en-US" dirty="0"/>
                  <a:t>with partially sticky-price model with</a:t>
                </a:r>
                <a:br>
                  <a:rPr lang="en-US" dirty="0"/>
                </a:br>
                <a:r>
                  <a:rPr lang="en-US" dirty="0"/>
                  <a:t>an decrease in impatience</a:t>
                </a:r>
              </a:p>
              <a:p>
                <a:r>
                  <a:rPr lang="en-US" dirty="0"/>
                  <a:t>This does impact our IS equation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What happens?</a:t>
                </a:r>
              </a:p>
              <a:p>
                <a:pPr lvl="1"/>
                <a:r>
                  <a:rPr lang="en-US" dirty="0"/>
                  <a:t>The IS curve shifts rightward</a:t>
                </a:r>
              </a:p>
              <a:p>
                <a:pPr lvl="1"/>
                <a:r>
                  <a:rPr lang="en-US" dirty="0"/>
                  <a:t>As before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increase</a:t>
                </a:r>
              </a:p>
              <a:p>
                <a:pPr lvl="1"/>
                <a:r>
                  <a:rPr lang="en-US" dirty="0"/>
                  <a:t>Investment falls from a rising nominal </a:t>
                </a:r>
                <a:br>
                  <a:rPr lang="en-US" dirty="0"/>
                </a:br>
                <a:r>
                  <a:rPr lang="en-US" dirty="0"/>
                  <a:t>interest rate</a:t>
                </a:r>
              </a:p>
              <a:p>
                <a:r>
                  <a:rPr lang="en-US" dirty="0"/>
                  <a:t>However, now we have an increase</a:t>
                </a:r>
                <a:br>
                  <a:rPr lang="en-US" dirty="0"/>
                </a:br>
                <a:r>
                  <a:rPr lang="en-US" dirty="0"/>
                  <a:t>in inflation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increasing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Flexible producers increase their prices</a:t>
                </a:r>
                <a:br>
                  <a:rPr lang="en-US" dirty="0"/>
                </a:br>
                <a:r>
                  <a:rPr lang="en-US" dirty="0"/>
                  <a:t>while sticky-price producers do not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30" cy="5130348"/>
              </a:xfrm>
              <a:blipFill>
                <a:blip r:embed="rId2"/>
                <a:stretch>
                  <a:fillRect l="-799" t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6141832-C8BE-37EF-6049-1EFF9B4D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167" y="0"/>
            <a:ext cx="5283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612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Shock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30" cy="51303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Let’s redo the productivity shock</a:t>
                </a:r>
                <a:br>
                  <a:rPr lang="en-US" dirty="0"/>
                </a:br>
                <a:r>
                  <a:rPr lang="en-US" dirty="0"/>
                  <a:t>with partially sticky prices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does not affect aggregate demand</a:t>
                </a:r>
                <a:br>
                  <a:rPr lang="en-US" dirty="0"/>
                </a:br>
                <a:r>
                  <a:rPr lang="en-US" dirty="0"/>
                  <a:t>in the IS-LM equation</a:t>
                </a:r>
              </a:p>
              <a:p>
                <a:r>
                  <a:rPr lang="en-US" dirty="0"/>
                  <a:t>But, our production functions do show</a:t>
                </a:r>
                <a:br>
                  <a:rPr lang="en-US" dirty="0"/>
                </a:br>
                <a:r>
                  <a:rPr lang="en-US" dirty="0"/>
                  <a:t>up in the Phillips Curve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acc>
                              </m:e>
                            </m:d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Phillips Curve has a rightward </a:t>
                </a:r>
                <a:br>
                  <a:rPr lang="en-US" dirty="0"/>
                </a:br>
                <a:r>
                  <a:rPr lang="en-US" dirty="0"/>
                  <a:t>shift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30" cy="5130348"/>
              </a:xfrm>
              <a:blipFill>
                <a:blip r:embed="rId2"/>
                <a:stretch>
                  <a:fillRect l="-799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7BDA4D9-A223-1FA5-8EA5-569904BAA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095" y="0"/>
            <a:ext cx="5321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892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50AD-51DA-9FFC-EBFE-FAA261DDB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Shock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03430" cy="51303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Phillips Curve shifts down through</a:t>
                </a:r>
                <a:br>
                  <a:rPr lang="en-US" dirty="0"/>
                </a:br>
                <a:r>
                  <a:rPr lang="en-US" dirty="0"/>
                  <a:t>3 channels, ceteris paribus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marginal product of labor rises.</a:t>
                </a:r>
                <a:br>
                  <a:rPr lang="en-US" dirty="0"/>
                </a:br>
                <a:r>
                  <a:rPr lang="en-US" dirty="0"/>
                  <a:t>Fewer units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are needed to </a:t>
                </a:r>
                <a:br>
                  <a:rPr lang="en-US" dirty="0"/>
                </a:br>
                <a:r>
                  <a:rPr lang="en-US" dirty="0"/>
                  <a:t>an additional unit of output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For a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fewer units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are </a:t>
                </a:r>
                <a:br>
                  <a:rPr lang="en-US" dirty="0"/>
                </a:br>
                <a:r>
                  <a:rPr lang="en-US" dirty="0"/>
                  <a:t>needed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falls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Lower employment means more </a:t>
                </a:r>
                <a:br>
                  <a:rPr lang="en-US" dirty="0"/>
                </a:br>
                <a:r>
                  <a:rPr lang="en-US" dirty="0"/>
                  <a:t>leisure,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dirty="0"/>
                  <a:t> falls. So,</a:t>
                </a:r>
                <a:br>
                  <a:rPr lang="en-US" dirty="0"/>
                </a:br>
                <a:r>
                  <a:rPr lang="en-US" dirty="0"/>
                  <a:t>this reduces the marginal cost of</a:t>
                </a:r>
                <a:br>
                  <a:rPr lang="en-US" dirty="0"/>
                </a:br>
                <a:r>
                  <a:rPr lang="en-US" dirty="0"/>
                  <a:t>producing an additional unit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Productivity shocks lower prices/inflation</a:t>
                </a:r>
                <a:br>
                  <a:rPr lang="en-US" dirty="0"/>
                </a:br>
                <a:r>
                  <a:rPr lang="en-US" dirty="0"/>
                  <a:t>and lower employment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42661-AD7A-F286-0A22-72FBD2AE4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03430" cy="5130348"/>
              </a:xfrm>
              <a:blipFill>
                <a:blip r:embed="rId2"/>
                <a:stretch>
                  <a:fillRect l="-913" t="-2222" b="-3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7BDA4D9-A223-1FA5-8EA5-569904BAA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095" y="0"/>
            <a:ext cx="5321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83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016-392D-D930-4F21-CF3D56BF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Microeconomics of Monopoly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First Order condition becomes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Marginal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Revenue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Marginal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Costs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Notice:</a:t>
                </a:r>
              </a:p>
              <a:p>
                <a:pPr lvl="1"/>
                <a:r>
                  <a:rPr lang="en-US" dirty="0"/>
                  <a:t>If the firm has no ability to set the price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 firm has the ability to set the price,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606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1D101-558B-7F5C-F2F8-E4BFDC64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Microeconomics of Monopoly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CFAB35-DA59-5FEA-BA6A-39DB2F4F03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2351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Let’s use an example of a firm’s output and revenue over a period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Revenue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Find the derivative for marginal revenue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for all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a price of good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40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=$6</m:t>
                    </m:r>
                  </m:oMath>
                </a14:m>
                <a:r>
                  <a:rPr lang="en-US" dirty="0"/>
                  <a:t>, but 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=$2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CFAB35-DA59-5FEA-BA6A-39DB2F4F03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23518"/>
              </a:xfrm>
              <a:blipFill>
                <a:blip r:embed="rId2"/>
                <a:stretch>
                  <a:fillRect l="-965" t="-3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908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A016-392D-D930-4F21-CF3D56BF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Microeconomics of Monopoly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Rearrange our first-order condition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is our price elasticity of demand</a:t>
                </a:r>
              </a:p>
              <a:p>
                <a:pPr lvl="1"/>
                <a:r>
                  <a:rPr lang="en-US" dirty="0"/>
                  <a:t>How much will quantity change with a 1% increase in price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our Marginal Costs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 is the mark-up between Marginal Revenue and Demand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FCF5A6-0B2F-9C6B-0681-14BC5A016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368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3577</TotalTime>
  <Words>5231</Words>
  <Application>Microsoft Macintosh PowerPoint</Application>
  <PresentationFormat>Widescreen</PresentationFormat>
  <Paragraphs>577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Office Theme</vt:lpstr>
      <vt:lpstr>Econ 642: Week 9</vt:lpstr>
      <vt:lpstr>Announcements</vt:lpstr>
      <vt:lpstr>Overview</vt:lpstr>
      <vt:lpstr>IS-LM Model</vt:lpstr>
      <vt:lpstr>Monopoly Power in RBC Model</vt:lpstr>
      <vt:lpstr>Microeconomics of Monopoly Power</vt:lpstr>
      <vt:lpstr>Microeconomics of Monopoly Power</vt:lpstr>
      <vt:lpstr>Microeconomics of Monopoly Power</vt:lpstr>
      <vt:lpstr>Microeconomics of Monopoly Power</vt:lpstr>
      <vt:lpstr>Microeconomics of Monopoly Power</vt:lpstr>
      <vt:lpstr>Microeconomics of Monopoly Power</vt:lpstr>
      <vt:lpstr>Microeconomics of Monopoly Power</vt:lpstr>
      <vt:lpstr>Adding Monopoly Power to RBC Model</vt:lpstr>
      <vt:lpstr>Adding Monopoly Power to RBC Model</vt:lpstr>
      <vt:lpstr>Adding Monopoly Power to RBC Model</vt:lpstr>
      <vt:lpstr>Adding Monopoly Power to RBC Model</vt:lpstr>
      <vt:lpstr>Adding Monopoly Power to RBC Model</vt:lpstr>
      <vt:lpstr>Sticky Prices in RBC Model</vt:lpstr>
      <vt:lpstr>How Monopolists Want to Adjust Prices</vt:lpstr>
      <vt:lpstr>How Monopolists Want to Adjust Prices</vt:lpstr>
      <vt:lpstr>How Monopolists React to Sticky Prices</vt:lpstr>
      <vt:lpstr>How Monopolists React to Sticky Prices</vt:lpstr>
      <vt:lpstr>IS-LM Model</vt:lpstr>
      <vt:lpstr>Putting Everything Together for the IS-LM</vt:lpstr>
      <vt:lpstr>Putting Everything Together for the IS-LM</vt:lpstr>
      <vt:lpstr>Putting Everything Together for the IS-LM</vt:lpstr>
      <vt:lpstr>Market Clearing Conditions</vt:lpstr>
      <vt:lpstr>Market Clearing Conditions</vt:lpstr>
      <vt:lpstr>The IS-LM Relationship</vt:lpstr>
      <vt:lpstr>The IS Relationship</vt:lpstr>
      <vt:lpstr>The IS Relationship</vt:lpstr>
      <vt:lpstr>The IS Relationship</vt:lpstr>
      <vt:lpstr>IS Relationship</vt:lpstr>
      <vt:lpstr>IS Relationship</vt:lpstr>
      <vt:lpstr>IS Relationship</vt:lpstr>
      <vt:lpstr>The LM Relationship</vt:lpstr>
      <vt:lpstr>The LM Relationship</vt:lpstr>
      <vt:lpstr>The IS-LM Model</vt:lpstr>
      <vt:lpstr>Shocks</vt:lpstr>
      <vt:lpstr>Productivity Shocks</vt:lpstr>
      <vt:lpstr>Impatience Shocks</vt:lpstr>
      <vt:lpstr>Impatience Shock</vt:lpstr>
      <vt:lpstr>Optimism Shock</vt:lpstr>
      <vt:lpstr>Optimism Shock</vt:lpstr>
      <vt:lpstr>Optimism Shock</vt:lpstr>
      <vt:lpstr>Leisure or Taxes Shocks</vt:lpstr>
      <vt:lpstr>Money Supply Shocks</vt:lpstr>
      <vt:lpstr>Money Supply Shocks</vt:lpstr>
      <vt:lpstr>Money Supply Shocks</vt:lpstr>
      <vt:lpstr>Expected Inflation Shock</vt:lpstr>
      <vt:lpstr>Expected Inflation Shock</vt:lpstr>
      <vt:lpstr>Simplified Versions of IS-LM</vt:lpstr>
      <vt:lpstr>“New” vs “Old” Keynesian Model</vt:lpstr>
      <vt:lpstr>“New” vs “Old” Keynesian Model</vt:lpstr>
      <vt:lpstr>Partially Sticky Prices and the Phillips Curve</vt:lpstr>
      <vt:lpstr>Partially Sticky Prices</vt:lpstr>
      <vt:lpstr>Partially Sticky Prices</vt:lpstr>
      <vt:lpstr>Partially Sticky Prices</vt:lpstr>
      <vt:lpstr>Partially Sticky Prices</vt:lpstr>
      <vt:lpstr>Partially Sticky Prices</vt:lpstr>
      <vt:lpstr>Adding the Phillips Curve to the IS-LM Model</vt:lpstr>
      <vt:lpstr>Adding the Phillips Curve to the IS-LM Model</vt:lpstr>
      <vt:lpstr>Adding the Phillips Curve to the IS-LM Model</vt:lpstr>
      <vt:lpstr>Adding the Phillips Curve </vt:lpstr>
      <vt:lpstr>Impatience Shock</vt:lpstr>
      <vt:lpstr>Productivity Shock</vt:lpstr>
      <vt:lpstr>Productivity Shock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642: Week 9</dc:title>
  <dc:creator>Samuel Rowe</dc:creator>
  <cp:lastModifiedBy>Samuel Rowe</cp:lastModifiedBy>
  <cp:revision>34</cp:revision>
  <dcterms:created xsi:type="dcterms:W3CDTF">2024-01-22T12:09:11Z</dcterms:created>
  <dcterms:modified xsi:type="dcterms:W3CDTF">2024-02-10T03:07:34Z</dcterms:modified>
</cp:coreProperties>
</file>